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5"/>
  </p:notesMasterIdLst>
  <p:sldIdLst>
    <p:sldId id="266" r:id="rId2"/>
    <p:sldId id="265" r:id="rId3"/>
    <p:sldId id="267" r:id="rId4"/>
    <p:sldId id="268" r:id="rId5"/>
    <p:sldId id="269" r:id="rId6"/>
    <p:sldId id="271" r:id="rId7"/>
    <p:sldId id="273" r:id="rId8"/>
    <p:sldId id="274" r:id="rId9"/>
    <p:sldId id="279" r:id="rId10"/>
    <p:sldId id="282" r:id="rId11"/>
    <p:sldId id="281" r:id="rId12"/>
    <p:sldId id="277" r:id="rId13"/>
    <p:sldId id="278" r:id="rId14"/>
  </p:sldIdLst>
  <p:sldSz cx="12192000" cy="6858000"/>
  <p:notesSz cx="6858000" cy="9144000"/>
  <p:embeddedFontLst>
    <p:embeddedFont>
      <p:font typeface="Abril Fatface" panose="02000503000000020003" pitchFamily="2" charset="0"/>
      <p:regular r:id="rId16"/>
    </p:embeddedFont>
    <p:embeddedFont>
      <p:font typeface="Barlow Condensed" panose="00000506000000000000" pitchFamily="2" charset="0"/>
      <p:regular r:id="rId17"/>
      <p:bold r:id="rId18"/>
      <p:italic r:id="rId19"/>
      <p:boldItalic r:id="rId20"/>
    </p:embeddedFont>
    <p:embeddedFont>
      <p:font typeface="DM Sans"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F9A4"/>
    <a:srgbClr val="35F54C"/>
    <a:srgbClr val="243426"/>
    <a:srgbClr val="0B150D"/>
    <a:srgbClr val="0B0E15"/>
    <a:srgbClr val="292A2F"/>
    <a:srgbClr val="FFFFFF"/>
    <a:srgbClr val="DFFDE4"/>
    <a:srgbClr val="2E4A33"/>
    <a:srgbClr val="312E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2D40F2-3CEC-404F-8736-6A24A4591681}" v="85" dt="2024-09-09T03:50:17.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109" d="100"/>
          <a:sy n="109" d="100"/>
        </p:scale>
        <p:origin x="2275" y="9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813535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1242036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3604920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12178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ClimateWins current goal is to simply assess whether machine learning tools can be used to predict the weather. The hope that if machine learning proves useful, it may have applications in predicting and planning for the consequences of climate change and extreme weather events. ClimateWins also hopes, it ML proves useful for this data, that the consequences of climate change can be predicted around the world. </a:t>
            </a:r>
          </a:p>
          <a:p>
            <a:endParaRPr lang="en-AU" dirty="0"/>
          </a:p>
        </p:txBody>
      </p:sp>
    </p:spTree>
    <p:extLst>
      <p:ext uri="{BB962C8B-B14F-4D97-AF65-F5344CB8AC3E}">
        <p14:creationId xmlns:p14="http://schemas.microsoft.com/office/powerpoint/2010/main" val="53123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3760290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It was important to use data optimisation techniques to understand whether the data being used would work well with machine learning techniques. </a:t>
            </a:r>
          </a:p>
          <a:p>
            <a:pPr marL="158750" indent="0">
              <a:buNone/>
            </a:pPr>
            <a:endParaRPr lang="en-AU" dirty="0"/>
          </a:p>
          <a:p>
            <a:pPr marL="158750" indent="0">
              <a:buNone/>
            </a:pPr>
            <a:r>
              <a:rPr lang="en-AU" dirty="0"/>
              <a:t>Gradient descent was applied to the average daily temperature data from 3 weather stations across different years to determine this. Gradient descent was used because it is one of the simplest optimisation techniques for finding a local minimum and can be used for linear and non-linear data. It works by finding the parameters of a function that minimises its cost function (essentially the difference between the functions predicted values and the data’s actual values).</a:t>
            </a:r>
          </a:p>
          <a:p>
            <a:pPr marL="158750" indent="0">
              <a:buNone/>
            </a:pPr>
            <a:endParaRPr lang="en-AU" dirty="0"/>
          </a:p>
          <a:p>
            <a:pPr marL="158750" indent="0">
              <a:buNone/>
            </a:pPr>
            <a:r>
              <a:rPr lang="en-AU" dirty="0"/>
              <a:t>It was found here that gradient descent converged in all cases. That is, the cost function trended towards zero – but was typically off by about 0.5 to 0.6. This was achieved by playing with the number or iterations, starting parameters and alpha (learning rate / step size).</a:t>
            </a:r>
          </a:p>
        </p:txBody>
      </p:sp>
    </p:spTree>
    <p:extLst>
      <p:ext uri="{BB962C8B-B14F-4D97-AF65-F5344CB8AC3E}">
        <p14:creationId xmlns:p14="http://schemas.microsoft.com/office/powerpoint/2010/main" val="109700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Remember to state that the data being used from the main weather data set are only the average daily temperature columns.</a:t>
            </a:r>
          </a:p>
          <a:p>
            <a:pPr marL="158750" indent="0">
              <a:buNone/>
            </a:pPr>
            <a:r>
              <a:rPr lang="en-AU" dirty="0"/>
              <a:t>K-Nearest Neighbour is a classification-based algorithm that uses the proximity between data points to categorise data points or make predictions about which group a data point belongs to.</a:t>
            </a:r>
          </a:p>
        </p:txBody>
      </p:sp>
    </p:spTree>
    <p:extLst>
      <p:ext uri="{BB962C8B-B14F-4D97-AF65-F5344CB8AC3E}">
        <p14:creationId xmlns:p14="http://schemas.microsoft.com/office/powerpoint/2010/main" val="346362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The decision tree is composed of a root node, branches, internal nodes, and leaf nodes. The decision tree generated in this analysis certainly overfit the data, as the training data set was 100% accurate. The test data set was 47.77% accurate.</a:t>
            </a:r>
          </a:p>
        </p:txBody>
      </p:sp>
    </p:spTree>
    <p:extLst>
      <p:ext uri="{BB962C8B-B14F-4D97-AF65-F5344CB8AC3E}">
        <p14:creationId xmlns:p14="http://schemas.microsoft.com/office/powerpoint/2010/main" val="8602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AU" dirty="0"/>
              <a:t>Finally, ANNs are made of layers of nodes/neurons. Each connect to others, making decisions about multiplying inputs by various weights and adding biases before passing on a certain amount of data onto </a:t>
            </a:r>
            <a:r>
              <a:rPr lang="en-AU"/>
              <a:t>the next node.</a:t>
            </a:r>
            <a:endParaRPr lang="en-AU" dirty="0"/>
          </a:p>
        </p:txBody>
      </p:sp>
    </p:spTree>
    <p:extLst>
      <p:ext uri="{BB962C8B-B14F-4D97-AF65-F5344CB8AC3E}">
        <p14:creationId xmlns:p14="http://schemas.microsoft.com/office/powerpoint/2010/main" val="1990987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350566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AU" dirty="0"/>
          </a:p>
        </p:txBody>
      </p:sp>
    </p:spTree>
    <p:extLst>
      <p:ext uri="{BB962C8B-B14F-4D97-AF65-F5344CB8AC3E}">
        <p14:creationId xmlns:p14="http://schemas.microsoft.com/office/powerpoint/2010/main" val="1450683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9"/>
        <p:cNvGrpSpPr/>
        <p:nvPr/>
      </p:nvGrpSpPr>
      <p:grpSpPr>
        <a:xfrm>
          <a:off x="0" y="0"/>
          <a:ext cx="0" cy="0"/>
          <a:chOff x="0" y="0"/>
          <a:chExt cx="0" cy="0"/>
        </a:xfrm>
      </p:grpSpPr>
      <p:grpSp>
        <p:nvGrpSpPr>
          <p:cNvPr id="50" name="Google Shape;50;p4"/>
          <p:cNvGrpSpPr/>
          <p:nvPr/>
        </p:nvGrpSpPr>
        <p:grpSpPr>
          <a:xfrm>
            <a:off x="-54500" y="2918637"/>
            <a:ext cx="12245912" cy="3938882"/>
            <a:chOff x="4435" y="7748593"/>
            <a:chExt cx="12182563" cy="5161009"/>
          </a:xfrm>
        </p:grpSpPr>
        <p:sp>
          <p:nvSpPr>
            <p:cNvPr id="51" name="Google Shape;51;p4"/>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4"/>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4"/>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4"/>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4"/>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4"/>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4"/>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4"/>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4"/>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4"/>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4"/>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4"/>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4"/>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4"/>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4" name="Google Shape;84;p4"/>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85" name="Google Shape;85;p4"/>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rgbClr val="292929"/>
            </a:gs>
            <a:gs pos="100000">
              <a:srgbClr val="010101"/>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1pPr>
            <a:lvl2pPr lvl="1">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2pPr>
            <a:lvl3pPr lvl="2">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3pPr>
            <a:lvl4pPr lvl="3">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4pPr>
            <a:lvl5pPr lvl="4">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5pPr>
            <a:lvl6pPr lvl="5">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6pPr>
            <a:lvl7pPr lvl="6">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7pPr>
            <a:lvl8pPr lvl="7">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8pPr>
            <a:lvl9pPr lvl="8">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DM Sans"/>
              <a:buChar char="●"/>
              <a:defRPr sz="1900">
                <a:solidFill>
                  <a:schemeClr val="dk2"/>
                </a:solidFill>
                <a:latin typeface="DM Sans"/>
                <a:ea typeface="DM Sans"/>
                <a:cs typeface="DM Sans"/>
                <a:sym typeface="DM Sans"/>
              </a:defRPr>
            </a:lvl1pPr>
            <a:lvl2pPr marL="914400" lvl="1"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2pPr>
            <a:lvl3pPr marL="1371600" lvl="2"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3pPr>
            <a:lvl4pPr marL="1828800" lvl="3"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4pPr>
            <a:lvl5pPr marL="2286000" lvl="4"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5pPr>
            <a:lvl6pPr marL="2743200" lvl="5"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6pPr>
            <a:lvl7pPr marL="3200400" lvl="6"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7pPr>
            <a:lvl8pPr marL="3657600" lvl="7"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8pPr>
            <a:lvl9pPr marL="4114800" lvl="8" indent="-349250">
              <a:lnSpc>
                <a:spcPct val="115000"/>
              </a:lnSpc>
              <a:spcBef>
                <a:spcPts val="2100"/>
              </a:spcBef>
              <a:spcAft>
                <a:spcPts val="2100"/>
              </a:spcAft>
              <a:buClr>
                <a:schemeClr val="dk2"/>
              </a:buClr>
              <a:buSzPts val="1900"/>
              <a:buFont typeface="DM Sans"/>
              <a:buChar char="■"/>
              <a:defRPr sz="1900">
                <a:solidFill>
                  <a:schemeClr val="dk2"/>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ecad.eu/"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s3.amazonaws.com/coach-courses-us/public/courses/da-spec-ml/Scripts/A1/Dataset-weather-prediction-dataset-processed.cs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pic>
        <p:nvPicPr>
          <p:cNvPr id="1026" name="Picture 2" descr="Free Green Leaf Plant Stock Photo">
            <a:extLst>
              <a:ext uri="{FF2B5EF4-FFF2-40B4-BE49-F238E27FC236}">
                <a16:creationId xmlns:a16="http://schemas.microsoft.com/office/drawing/2014/main" id="{965B5247-7B2D-836E-C404-6D1011295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1" y="0"/>
            <a:ext cx="1218130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5992EB8-6E43-11A3-85F1-3E9A8CFC16F0}"/>
              </a:ext>
            </a:extLst>
          </p:cNvPr>
          <p:cNvSpPr/>
          <p:nvPr/>
        </p:nvSpPr>
        <p:spPr>
          <a:xfrm>
            <a:off x="961" y="13895"/>
            <a:ext cx="12203809" cy="6857999"/>
          </a:xfrm>
          <a:prstGeom prst="rect">
            <a:avLst/>
          </a:prstGeom>
          <a:gradFill>
            <a:gsLst>
              <a:gs pos="100000">
                <a:schemeClr val="tx1">
                  <a:alpha val="50000"/>
                </a:schemeClr>
              </a:gs>
              <a:gs pos="0">
                <a:schemeClr val="tx1"/>
              </a:gs>
              <a:gs pos="25000">
                <a:schemeClr val="tx1">
                  <a:alpha val="75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4EFB933E-6F95-8BD9-947A-A8F4801CDF60}"/>
              </a:ext>
            </a:extLst>
          </p:cNvPr>
          <p:cNvSpPr/>
          <p:nvPr/>
        </p:nvSpPr>
        <p:spPr>
          <a:xfrm rot="18914591">
            <a:off x="5205368" y="4667250"/>
            <a:ext cx="5675705" cy="931158"/>
          </a:xfrm>
          <a:prstGeom prst="rect">
            <a:avLst/>
          </a:prstGeom>
          <a:gradFill flip="none" rotWithShape="1">
            <a:gsLst>
              <a:gs pos="0">
                <a:srgbClr val="0B0E15"/>
              </a:gs>
              <a:gs pos="100000">
                <a:srgbClr val="292A2F"/>
              </a:gs>
            </a:gsLst>
            <a:lin ang="2700000" scaled="1"/>
            <a:tileRect/>
          </a:gradFill>
          <a:ln>
            <a:noFill/>
          </a:ln>
          <a:effectLst>
            <a:outerShdw blurRad="317500" dist="38100" dir="10800000" sx="105000" sy="105000" algn="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72684E4-5705-BDFF-ECD6-4746A67640B9}"/>
              </a:ext>
            </a:extLst>
          </p:cNvPr>
          <p:cNvSpPr/>
          <p:nvPr/>
        </p:nvSpPr>
        <p:spPr>
          <a:xfrm rot="2700000">
            <a:off x="6282585" y="317647"/>
            <a:ext cx="5600460" cy="1951801"/>
          </a:xfrm>
          <a:prstGeom prst="rect">
            <a:avLst/>
          </a:prstGeom>
          <a:gradFill flip="none" rotWithShape="1">
            <a:gsLst>
              <a:gs pos="0">
                <a:srgbClr val="0B0E15"/>
              </a:gs>
              <a:gs pos="100000">
                <a:srgbClr val="292A2F"/>
              </a:gs>
            </a:gsLst>
            <a:lin ang="18900000" scaled="1"/>
            <a:tileRect/>
          </a:gradFill>
          <a:ln>
            <a:noFill/>
          </a:ln>
          <a:effectLst>
            <a:outerShdw blurRad="317500" dist="38100" dir="8100000" sx="105000" sy="105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6FB3EBE0-3313-D1A1-A8D0-7FDAEC2306CC}"/>
              </a:ext>
            </a:extLst>
          </p:cNvPr>
          <p:cNvSpPr/>
          <p:nvPr/>
        </p:nvSpPr>
        <p:spPr>
          <a:xfrm rot="2700000">
            <a:off x="9209809" y="-687668"/>
            <a:ext cx="3834041" cy="2374628"/>
          </a:xfrm>
          <a:prstGeom prst="rect">
            <a:avLst/>
          </a:prstGeom>
          <a:gradFill flip="none" rotWithShape="1">
            <a:gsLst>
              <a:gs pos="0">
                <a:srgbClr val="0B0E15"/>
              </a:gs>
              <a:gs pos="100000">
                <a:srgbClr val="292A2F"/>
              </a:gs>
            </a:gsLst>
            <a:lin ang="18900000" scaled="1"/>
            <a:tileRect/>
          </a:gradFill>
          <a:ln>
            <a:noFill/>
          </a:ln>
          <a:effectLst>
            <a:outerShdw blurRad="317500" dist="38100" dir="8100000" sx="105000" sy="105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16EC7BB4-581D-496D-5143-A0D394AF3EBA}"/>
              </a:ext>
            </a:extLst>
          </p:cNvPr>
          <p:cNvSpPr/>
          <p:nvPr/>
        </p:nvSpPr>
        <p:spPr>
          <a:xfrm rot="18914591">
            <a:off x="6376890" y="4162879"/>
            <a:ext cx="7386660" cy="931158"/>
          </a:xfrm>
          <a:prstGeom prst="rect">
            <a:avLst/>
          </a:prstGeom>
          <a:gradFill flip="none" rotWithShape="1">
            <a:gsLst>
              <a:gs pos="0">
                <a:srgbClr val="0B0E15"/>
              </a:gs>
              <a:gs pos="100000">
                <a:srgbClr val="292A2F"/>
              </a:gs>
            </a:gsLst>
            <a:lin ang="2700000" scaled="1"/>
            <a:tileRect/>
          </a:gradFill>
          <a:ln>
            <a:noFill/>
          </a:ln>
          <a:effectLst>
            <a:outerShdw blurRad="317500" dist="38100" dir="10800000" sx="110000" sy="110000" algn="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rapezoid 13">
            <a:extLst>
              <a:ext uri="{FF2B5EF4-FFF2-40B4-BE49-F238E27FC236}">
                <a16:creationId xmlns:a16="http://schemas.microsoft.com/office/drawing/2014/main" id="{3B16EDC6-99D6-D96D-3DC7-B42365690D74}"/>
              </a:ext>
            </a:extLst>
          </p:cNvPr>
          <p:cNvSpPr/>
          <p:nvPr/>
        </p:nvSpPr>
        <p:spPr>
          <a:xfrm rot="2700000" flipH="1">
            <a:off x="9108472" y="1522994"/>
            <a:ext cx="75157" cy="6281479"/>
          </a:xfrm>
          <a:prstGeom prst="trapezoid">
            <a:avLst/>
          </a:prstGeom>
          <a:gradFill flip="none" rotWithShape="1">
            <a:gsLst>
              <a:gs pos="0">
                <a:srgbClr val="93F9A4"/>
              </a:gs>
              <a:gs pos="100000">
                <a:srgbClr val="020203"/>
              </a:gs>
              <a:gs pos="87000">
                <a:srgbClr val="2E4A33"/>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800"/>
          </a:p>
        </p:txBody>
      </p:sp>
      <p:sp>
        <p:nvSpPr>
          <p:cNvPr id="9" name="Rectangle 8">
            <a:extLst>
              <a:ext uri="{FF2B5EF4-FFF2-40B4-BE49-F238E27FC236}">
                <a16:creationId xmlns:a16="http://schemas.microsoft.com/office/drawing/2014/main" id="{1B9DF4AC-CE79-FAEC-D190-8AC1BF5A139D}"/>
              </a:ext>
            </a:extLst>
          </p:cNvPr>
          <p:cNvSpPr/>
          <p:nvPr/>
        </p:nvSpPr>
        <p:spPr>
          <a:xfrm rot="18914591">
            <a:off x="8598976" y="4574030"/>
            <a:ext cx="5620237" cy="2661640"/>
          </a:xfrm>
          <a:prstGeom prst="rect">
            <a:avLst/>
          </a:prstGeom>
          <a:gradFill flip="none" rotWithShape="1">
            <a:gsLst>
              <a:gs pos="0">
                <a:srgbClr val="0B0E15"/>
              </a:gs>
              <a:gs pos="100000">
                <a:srgbClr val="292A2F"/>
              </a:gs>
            </a:gsLst>
            <a:lin ang="2700000" scaled="1"/>
            <a:tileRect/>
          </a:gradFill>
          <a:ln>
            <a:noFill/>
          </a:ln>
          <a:effectLst>
            <a:outerShdw blurRad="317500" dist="38100" dir="10800000" sx="105000" sy="105000" algn="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80476131-0326-026A-C808-57C2243EC79D}"/>
              </a:ext>
            </a:extLst>
          </p:cNvPr>
          <p:cNvSpPr/>
          <p:nvPr/>
        </p:nvSpPr>
        <p:spPr>
          <a:xfrm>
            <a:off x="5388433" y="6858000"/>
            <a:ext cx="7086600" cy="214761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60F0EC0-6B43-36BA-ED35-F69711C533FD}"/>
              </a:ext>
            </a:extLst>
          </p:cNvPr>
          <p:cNvSpPr/>
          <p:nvPr/>
        </p:nvSpPr>
        <p:spPr>
          <a:xfrm>
            <a:off x="5934074" y="-2147610"/>
            <a:ext cx="7086600" cy="214761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D36FAC1D-A069-1B6A-BCD4-6828DB6D3E96}"/>
              </a:ext>
            </a:extLst>
          </p:cNvPr>
          <p:cNvSpPr/>
          <p:nvPr/>
        </p:nvSpPr>
        <p:spPr>
          <a:xfrm rot="5400000">
            <a:off x="9735275" y="2469495"/>
            <a:ext cx="7086600" cy="214761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D1A4D610-3498-9B49-8E5D-39E46117E006}"/>
              </a:ext>
            </a:extLst>
          </p:cNvPr>
          <p:cNvSpPr txBox="1"/>
          <p:nvPr/>
        </p:nvSpPr>
        <p:spPr>
          <a:xfrm>
            <a:off x="781621" y="2280870"/>
            <a:ext cx="6227582" cy="584775"/>
          </a:xfrm>
          <a:prstGeom prst="rect">
            <a:avLst/>
          </a:prstGeom>
          <a:noFill/>
        </p:spPr>
        <p:txBody>
          <a:bodyPr wrap="square" rtlCol="0">
            <a:spAutoFit/>
          </a:bodyPr>
          <a:lstStyle/>
          <a:p>
            <a:r>
              <a:rPr lang="en-AU" sz="3200" dirty="0">
                <a:gradFill>
                  <a:gsLst>
                    <a:gs pos="0">
                      <a:srgbClr val="DFFDE4"/>
                    </a:gs>
                    <a:gs pos="100000">
                      <a:srgbClr val="93F9A4"/>
                    </a:gs>
                  </a:gsLst>
                  <a:lin ang="0" scaled="1"/>
                </a:gradFill>
                <a:latin typeface="DM Sans" pitchFamily="2" charset="0"/>
              </a:rPr>
              <a:t>Predicting Weather Conditions</a:t>
            </a:r>
          </a:p>
        </p:txBody>
      </p:sp>
      <p:sp>
        <p:nvSpPr>
          <p:cNvPr id="17" name="TextBox 16">
            <a:extLst>
              <a:ext uri="{FF2B5EF4-FFF2-40B4-BE49-F238E27FC236}">
                <a16:creationId xmlns:a16="http://schemas.microsoft.com/office/drawing/2014/main" id="{C033F411-B7E2-277C-3BB6-A949CAA12D44}"/>
              </a:ext>
            </a:extLst>
          </p:cNvPr>
          <p:cNvSpPr txBox="1"/>
          <p:nvPr/>
        </p:nvSpPr>
        <p:spPr>
          <a:xfrm>
            <a:off x="776408" y="2981230"/>
            <a:ext cx="6227581" cy="461665"/>
          </a:xfrm>
          <a:prstGeom prst="rect">
            <a:avLst/>
          </a:prstGeom>
          <a:noFill/>
        </p:spPr>
        <p:txBody>
          <a:bodyPr wrap="square" rtlCol="0">
            <a:spAutoFit/>
          </a:bodyPr>
          <a:lstStyle/>
          <a:p>
            <a:r>
              <a:rPr lang="en-AU" sz="2400" dirty="0">
                <a:gradFill>
                  <a:gsLst>
                    <a:gs pos="0">
                      <a:srgbClr val="DFFDE4"/>
                    </a:gs>
                    <a:gs pos="100000">
                      <a:srgbClr val="93F9A4"/>
                    </a:gs>
                  </a:gsLst>
                  <a:lin ang="0" scaled="1"/>
                </a:gradFill>
                <a:latin typeface="DM Sans" pitchFamily="2" charset="0"/>
              </a:rPr>
              <a:t>Machine Learning Analysis - ClimateWins</a:t>
            </a:r>
          </a:p>
        </p:txBody>
      </p:sp>
      <p:sp>
        <p:nvSpPr>
          <p:cNvPr id="18" name="Google Shape;742;p22">
            <a:extLst>
              <a:ext uri="{FF2B5EF4-FFF2-40B4-BE49-F238E27FC236}">
                <a16:creationId xmlns:a16="http://schemas.microsoft.com/office/drawing/2014/main" id="{5D31FE4D-2C9A-8A1B-C6DF-F128B0C9BF17}"/>
              </a:ext>
            </a:extLst>
          </p:cNvPr>
          <p:cNvSpPr/>
          <p:nvPr/>
        </p:nvSpPr>
        <p:spPr>
          <a:xfrm>
            <a:off x="880531" y="3674656"/>
            <a:ext cx="3214930" cy="635400"/>
          </a:xfrm>
          <a:prstGeom prst="roundRect">
            <a:avLst>
              <a:gd name="adj" fmla="val 50000"/>
            </a:avLst>
          </a:prstGeom>
          <a:gradFill>
            <a:gsLst>
              <a:gs pos="0">
                <a:srgbClr val="93F9A4"/>
              </a:gs>
              <a:gs pos="100000">
                <a:srgbClr val="35F54C"/>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AU" sz="1600" dirty="0">
                <a:latin typeface="DM Sans" pitchFamily="2" charset="0"/>
              </a:rPr>
              <a:t>Kyle Stanford</a:t>
            </a:r>
            <a:endParaRPr sz="1600" dirty="0">
              <a:latin typeface="DM Sans" pitchFamily="2" charset="0"/>
            </a:endParaRPr>
          </a:p>
        </p:txBody>
      </p:sp>
      <p:sp>
        <p:nvSpPr>
          <p:cNvPr id="2" name="TextBox 1">
            <a:extLst>
              <a:ext uri="{FF2B5EF4-FFF2-40B4-BE49-F238E27FC236}">
                <a16:creationId xmlns:a16="http://schemas.microsoft.com/office/drawing/2014/main" id="{8EBB74D2-9CF9-C183-72B2-BD5FBD223B72}"/>
              </a:ext>
            </a:extLst>
          </p:cNvPr>
          <p:cNvSpPr txBox="1"/>
          <p:nvPr/>
        </p:nvSpPr>
        <p:spPr>
          <a:xfrm>
            <a:off x="880531" y="4541817"/>
            <a:ext cx="6227581" cy="369332"/>
          </a:xfrm>
          <a:prstGeom prst="rect">
            <a:avLst/>
          </a:prstGeom>
          <a:noFill/>
        </p:spPr>
        <p:txBody>
          <a:bodyPr wrap="square" rtlCol="0">
            <a:spAutoFit/>
          </a:bodyPr>
          <a:lstStyle/>
          <a:p>
            <a:r>
              <a:rPr lang="en-AU" sz="1800">
                <a:gradFill>
                  <a:gsLst>
                    <a:gs pos="0">
                      <a:srgbClr val="DFFDE4"/>
                    </a:gs>
                    <a:gs pos="100000">
                      <a:srgbClr val="93F9A4"/>
                    </a:gs>
                  </a:gsLst>
                  <a:lin ang="0" scaled="1"/>
                </a:gradFill>
                <a:latin typeface="DM Sans" pitchFamily="2" charset="0"/>
              </a:rPr>
              <a:t>09/09/2024</a:t>
            </a:r>
            <a:endParaRPr lang="en-AU" sz="1800" dirty="0">
              <a:gradFill>
                <a:gsLst>
                  <a:gs pos="0">
                    <a:srgbClr val="DFFDE4"/>
                  </a:gs>
                  <a:gs pos="100000">
                    <a:srgbClr val="93F9A4"/>
                  </a:gs>
                </a:gsLst>
                <a:lin ang="0" scaled="1"/>
              </a:gradFill>
              <a:latin typeface="DM Sans" pitchFamily="2" charset="0"/>
            </a:endParaRPr>
          </a:p>
        </p:txBody>
      </p:sp>
    </p:spTree>
    <p:extLst>
      <p:ext uri="{BB962C8B-B14F-4D97-AF65-F5344CB8AC3E}">
        <p14:creationId xmlns:p14="http://schemas.microsoft.com/office/powerpoint/2010/main" val="4187028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1A4D610-3498-9B49-8E5D-39E46117E006}"/>
              </a:ext>
            </a:extLst>
          </p:cNvPr>
          <p:cNvSpPr txBox="1"/>
          <p:nvPr/>
        </p:nvSpPr>
        <p:spPr>
          <a:xfrm>
            <a:off x="1945067" y="769070"/>
            <a:ext cx="830186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2800" b="0" i="0" u="none" strike="noStrike" kern="0" cap="none" spc="0" normalizeH="0" baseline="0" noProof="0" dirty="0">
                <a:ln>
                  <a:noFill/>
                </a:ln>
                <a:gradFill>
                  <a:gsLst>
                    <a:gs pos="0">
                      <a:srgbClr val="DFFDE4"/>
                    </a:gs>
                    <a:gs pos="100000">
                      <a:srgbClr val="93F9A4"/>
                    </a:gs>
                  </a:gsLst>
                  <a:lin ang="0" scaled="1"/>
                </a:gradFill>
                <a:effectLst/>
                <a:uLnTx/>
                <a:uFillTx/>
                <a:latin typeface="DM Sans" pitchFamily="2" charset="0"/>
                <a:cs typeface="Arial"/>
                <a:sym typeface="Arial"/>
              </a:rPr>
              <a:t>Model Evaluation?</a:t>
            </a:r>
          </a:p>
        </p:txBody>
      </p:sp>
      <p:sp>
        <p:nvSpPr>
          <p:cNvPr id="2" name="Rectangle 1">
            <a:extLst>
              <a:ext uri="{FF2B5EF4-FFF2-40B4-BE49-F238E27FC236}">
                <a16:creationId xmlns:a16="http://schemas.microsoft.com/office/drawing/2014/main" id="{54B9233E-AFED-12D6-45D7-4ACED00B3159}"/>
              </a:ext>
            </a:extLst>
          </p:cNvPr>
          <p:cNvSpPr/>
          <p:nvPr/>
        </p:nvSpPr>
        <p:spPr>
          <a:xfrm rot="16200000" flipH="1">
            <a:off x="6060531" y="-3462268"/>
            <a:ext cx="45719" cy="10383734"/>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AU" sz="1400" b="0" i="0" u="none" strike="noStrike" kern="0" cap="none" spc="0" normalizeH="0" baseline="0" noProof="0">
              <a:ln>
                <a:noFill/>
              </a:ln>
              <a:solidFill>
                <a:srgbClr val="93F9A4"/>
              </a:solidFill>
              <a:effectLst/>
              <a:uLnTx/>
              <a:uFillTx/>
              <a:latin typeface="Arial"/>
              <a:ea typeface="+mn-ea"/>
              <a:cs typeface="+mn-cs"/>
              <a:sym typeface="Arial"/>
            </a:endParaRPr>
          </a:p>
        </p:txBody>
      </p:sp>
      <p:sp>
        <p:nvSpPr>
          <p:cNvPr id="3" name="Rectangle 2">
            <a:extLst>
              <a:ext uri="{FF2B5EF4-FFF2-40B4-BE49-F238E27FC236}">
                <a16:creationId xmlns:a16="http://schemas.microsoft.com/office/drawing/2014/main" id="{CEFFAFE0-37DD-CDC5-5286-57469BFF3C97}"/>
              </a:ext>
            </a:extLst>
          </p:cNvPr>
          <p:cNvSpPr/>
          <p:nvPr/>
        </p:nvSpPr>
        <p:spPr>
          <a:xfrm rot="16200000" flipH="1">
            <a:off x="6060529" y="-1824042"/>
            <a:ext cx="45719" cy="10383732"/>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AU" sz="1400" b="0" i="0" u="none" strike="noStrike" kern="0" cap="none" spc="0" normalizeH="0" baseline="0" noProof="0">
              <a:ln>
                <a:noFill/>
              </a:ln>
              <a:solidFill>
                <a:srgbClr val="93F9A4"/>
              </a:solidFill>
              <a:effectLst/>
              <a:uLnTx/>
              <a:uFillTx/>
              <a:latin typeface="Arial"/>
              <a:ea typeface="+mn-ea"/>
              <a:cs typeface="+mn-cs"/>
              <a:sym typeface="Arial"/>
            </a:endParaRPr>
          </a:p>
        </p:txBody>
      </p:sp>
      <p:sp>
        <p:nvSpPr>
          <p:cNvPr id="5" name="Rectangle 4">
            <a:extLst>
              <a:ext uri="{FF2B5EF4-FFF2-40B4-BE49-F238E27FC236}">
                <a16:creationId xmlns:a16="http://schemas.microsoft.com/office/drawing/2014/main" id="{25E93AAA-178A-AB64-BC0F-54C85D3A1121}"/>
              </a:ext>
            </a:extLst>
          </p:cNvPr>
          <p:cNvSpPr/>
          <p:nvPr/>
        </p:nvSpPr>
        <p:spPr>
          <a:xfrm rot="16200000" flipH="1">
            <a:off x="6078324" y="-185817"/>
            <a:ext cx="45719" cy="10383735"/>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AU" sz="1400" b="0" i="0" u="none" strike="noStrike" kern="0" cap="none" spc="0" normalizeH="0" baseline="0" noProof="0">
              <a:ln>
                <a:noFill/>
              </a:ln>
              <a:solidFill>
                <a:srgbClr val="93F9A4"/>
              </a:solidFill>
              <a:effectLst/>
              <a:uLnTx/>
              <a:uFillTx/>
              <a:latin typeface="Arial"/>
              <a:ea typeface="+mn-ea"/>
              <a:cs typeface="+mn-cs"/>
              <a:sym typeface="Arial"/>
            </a:endParaRPr>
          </a:p>
        </p:txBody>
      </p:sp>
      <p:sp>
        <p:nvSpPr>
          <p:cNvPr id="6" name="Rectangle 5">
            <a:extLst>
              <a:ext uri="{FF2B5EF4-FFF2-40B4-BE49-F238E27FC236}">
                <a16:creationId xmlns:a16="http://schemas.microsoft.com/office/drawing/2014/main" id="{6848427E-1CE1-CC1F-AD1A-678F5DC286F6}"/>
              </a:ext>
            </a:extLst>
          </p:cNvPr>
          <p:cNvSpPr/>
          <p:nvPr/>
        </p:nvSpPr>
        <p:spPr>
          <a:xfrm rot="16200000" flipH="1">
            <a:off x="6060531" y="1452409"/>
            <a:ext cx="45719" cy="10383735"/>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AU" sz="1400" b="0" i="0" u="none" strike="noStrike" kern="0" cap="none" spc="0" normalizeH="0" baseline="0" noProof="0">
              <a:ln>
                <a:noFill/>
              </a:ln>
              <a:solidFill>
                <a:srgbClr val="93F9A4"/>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56401980-6295-89FC-9063-C06372229798}"/>
              </a:ext>
            </a:extLst>
          </p:cNvPr>
          <p:cNvSpPr txBox="1"/>
          <p:nvPr/>
        </p:nvSpPr>
        <p:spPr>
          <a:xfrm>
            <a:off x="2502274" y="1786434"/>
            <a:ext cx="754397" cy="45653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AU" sz="1800" b="1" i="0" u="none" strike="noStrike" kern="0" cap="none" spc="0" normalizeH="0" baseline="0" noProof="0" dirty="0">
                <a:ln>
                  <a:noFill/>
                </a:ln>
                <a:solidFill>
                  <a:srgbClr val="93F9A4"/>
                </a:solidFill>
                <a:effectLst/>
                <a:uLnTx/>
                <a:uFillTx/>
                <a:latin typeface="Arial"/>
                <a:cs typeface="Arial"/>
                <a:sym typeface="Arial"/>
              </a:rPr>
              <a:t>KNN: </a:t>
            </a:r>
            <a:endParaRPr kumimoji="0" lang="en-AU" sz="1800" b="0" i="0" u="none" strike="noStrike" kern="0" cap="none" spc="0" normalizeH="0" baseline="0" noProof="0" dirty="0">
              <a:ln>
                <a:noFill/>
              </a:ln>
              <a:solidFill>
                <a:srgbClr val="FFFFFF"/>
              </a:solidFill>
              <a:effectLst/>
              <a:uLnTx/>
              <a:uFillTx/>
              <a:latin typeface="Arial"/>
              <a:cs typeface="Arial"/>
              <a:sym typeface="Arial"/>
            </a:endParaRPr>
          </a:p>
        </p:txBody>
      </p:sp>
      <p:sp>
        <p:nvSpPr>
          <p:cNvPr id="8" name="TextBox 7">
            <a:extLst>
              <a:ext uri="{FF2B5EF4-FFF2-40B4-BE49-F238E27FC236}">
                <a16:creationId xmlns:a16="http://schemas.microsoft.com/office/drawing/2014/main" id="{2CA17C91-A258-E83C-D1F7-132593537CF5}"/>
              </a:ext>
            </a:extLst>
          </p:cNvPr>
          <p:cNvSpPr txBox="1"/>
          <p:nvPr/>
        </p:nvSpPr>
        <p:spPr>
          <a:xfrm>
            <a:off x="1692299" y="2315216"/>
            <a:ext cx="2627046" cy="37555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Training Accuracy: 93.91%</a:t>
            </a:r>
          </a:p>
        </p:txBody>
      </p:sp>
      <p:sp>
        <p:nvSpPr>
          <p:cNvPr id="9" name="TextBox 8">
            <a:extLst>
              <a:ext uri="{FF2B5EF4-FFF2-40B4-BE49-F238E27FC236}">
                <a16:creationId xmlns:a16="http://schemas.microsoft.com/office/drawing/2014/main" id="{D364D510-BF74-D9D2-83E7-F80BCE870067}"/>
              </a:ext>
            </a:extLst>
          </p:cNvPr>
          <p:cNvSpPr txBox="1"/>
          <p:nvPr/>
        </p:nvSpPr>
        <p:spPr>
          <a:xfrm>
            <a:off x="1692299" y="2765044"/>
            <a:ext cx="2627046" cy="37555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Testing Accuracy: 88.15%</a:t>
            </a:r>
          </a:p>
        </p:txBody>
      </p:sp>
      <p:sp>
        <p:nvSpPr>
          <p:cNvPr id="10" name="TextBox 9">
            <a:extLst>
              <a:ext uri="{FF2B5EF4-FFF2-40B4-BE49-F238E27FC236}">
                <a16:creationId xmlns:a16="http://schemas.microsoft.com/office/drawing/2014/main" id="{BA0DF235-645B-800A-3A3D-7659828311D3}"/>
              </a:ext>
            </a:extLst>
          </p:cNvPr>
          <p:cNvSpPr txBox="1"/>
          <p:nvPr/>
        </p:nvSpPr>
        <p:spPr>
          <a:xfrm>
            <a:off x="1921981" y="3424498"/>
            <a:ext cx="1914981" cy="45653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AU" sz="1800" b="1" i="0" u="none" strike="noStrike" kern="0" cap="none" spc="0" normalizeH="0" baseline="0" noProof="0" dirty="0">
                <a:ln>
                  <a:noFill/>
                </a:ln>
                <a:solidFill>
                  <a:srgbClr val="93F9A4"/>
                </a:solidFill>
                <a:effectLst/>
                <a:uLnTx/>
                <a:uFillTx/>
                <a:latin typeface="Arial"/>
                <a:cs typeface="Arial"/>
                <a:sym typeface="Arial"/>
              </a:rPr>
              <a:t>Decision Tree: </a:t>
            </a:r>
            <a:endParaRPr kumimoji="0" lang="en-AU" sz="1800" b="0" i="0" u="none" strike="noStrike" kern="0" cap="none" spc="0" normalizeH="0" baseline="0" noProof="0" dirty="0">
              <a:ln>
                <a:noFill/>
              </a:ln>
              <a:solidFill>
                <a:srgbClr val="FFFFFF"/>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5621150B-4030-FC9A-1DD8-88652D4FF5B6}"/>
              </a:ext>
            </a:extLst>
          </p:cNvPr>
          <p:cNvSpPr txBox="1"/>
          <p:nvPr/>
        </p:nvSpPr>
        <p:spPr>
          <a:xfrm>
            <a:off x="1692299" y="3923555"/>
            <a:ext cx="2627046" cy="37555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Training Accuracy: 100%</a:t>
            </a:r>
          </a:p>
        </p:txBody>
      </p:sp>
      <p:sp>
        <p:nvSpPr>
          <p:cNvPr id="12" name="TextBox 11">
            <a:extLst>
              <a:ext uri="{FF2B5EF4-FFF2-40B4-BE49-F238E27FC236}">
                <a16:creationId xmlns:a16="http://schemas.microsoft.com/office/drawing/2014/main" id="{1982F341-60EC-BB74-98A7-9863ADAF606F}"/>
              </a:ext>
            </a:extLst>
          </p:cNvPr>
          <p:cNvSpPr txBox="1"/>
          <p:nvPr/>
        </p:nvSpPr>
        <p:spPr>
          <a:xfrm>
            <a:off x="1692299" y="4375054"/>
            <a:ext cx="2627046" cy="37555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Testing Accuracy: 87.14%</a:t>
            </a:r>
          </a:p>
        </p:txBody>
      </p:sp>
      <p:sp>
        <p:nvSpPr>
          <p:cNvPr id="13" name="TextBox 12">
            <a:extLst>
              <a:ext uri="{FF2B5EF4-FFF2-40B4-BE49-F238E27FC236}">
                <a16:creationId xmlns:a16="http://schemas.microsoft.com/office/drawing/2014/main" id="{A51551DD-688D-3D5D-9297-4DC5CCBCF708}"/>
              </a:ext>
            </a:extLst>
          </p:cNvPr>
          <p:cNvSpPr txBox="1"/>
          <p:nvPr/>
        </p:nvSpPr>
        <p:spPr>
          <a:xfrm>
            <a:off x="2470620" y="5056739"/>
            <a:ext cx="817701" cy="45653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AU" sz="1800" b="1" i="0" u="none" strike="noStrike" kern="0" cap="none" spc="0" normalizeH="0" baseline="0" noProof="0" dirty="0">
                <a:ln>
                  <a:noFill/>
                </a:ln>
                <a:solidFill>
                  <a:srgbClr val="93F9A4"/>
                </a:solidFill>
                <a:effectLst/>
                <a:uLnTx/>
                <a:uFillTx/>
                <a:latin typeface="Arial"/>
                <a:cs typeface="Arial"/>
                <a:sym typeface="Arial"/>
              </a:rPr>
              <a:t>ANN: </a:t>
            </a:r>
            <a:endParaRPr kumimoji="0" lang="en-AU" sz="1800" b="0" i="0" u="none" strike="noStrike" kern="0" cap="none" spc="0" normalizeH="0" baseline="0" noProof="0" dirty="0">
              <a:ln>
                <a:noFill/>
              </a:ln>
              <a:solidFill>
                <a:srgbClr val="FFFFFF"/>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86D9CA67-B0D2-EF91-FA64-D6C6B61B2097}"/>
              </a:ext>
            </a:extLst>
          </p:cNvPr>
          <p:cNvSpPr txBox="1"/>
          <p:nvPr/>
        </p:nvSpPr>
        <p:spPr>
          <a:xfrm>
            <a:off x="1692299" y="5555816"/>
            <a:ext cx="2627046" cy="37555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Training Accuracy: 91.37%</a:t>
            </a:r>
          </a:p>
        </p:txBody>
      </p:sp>
      <p:sp>
        <p:nvSpPr>
          <p:cNvPr id="15" name="TextBox 14">
            <a:extLst>
              <a:ext uri="{FF2B5EF4-FFF2-40B4-BE49-F238E27FC236}">
                <a16:creationId xmlns:a16="http://schemas.microsoft.com/office/drawing/2014/main" id="{9F0AD0BC-CB0C-4309-1B29-82EDCD8E9874}"/>
              </a:ext>
            </a:extLst>
          </p:cNvPr>
          <p:cNvSpPr txBox="1"/>
          <p:nvPr/>
        </p:nvSpPr>
        <p:spPr>
          <a:xfrm>
            <a:off x="1692299" y="6007315"/>
            <a:ext cx="2627046" cy="37555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Testing Accuracy: 91.04%</a:t>
            </a:r>
          </a:p>
        </p:txBody>
      </p:sp>
      <p:sp>
        <p:nvSpPr>
          <p:cNvPr id="17" name="TextBox 16">
            <a:extLst>
              <a:ext uri="{FF2B5EF4-FFF2-40B4-BE49-F238E27FC236}">
                <a16:creationId xmlns:a16="http://schemas.microsoft.com/office/drawing/2014/main" id="{CD9D6A48-0F6D-4C3D-F13B-1A084EB2A049}"/>
              </a:ext>
            </a:extLst>
          </p:cNvPr>
          <p:cNvSpPr txBox="1"/>
          <p:nvPr/>
        </p:nvSpPr>
        <p:spPr>
          <a:xfrm>
            <a:off x="6095999" y="1900331"/>
            <a:ext cx="5179256" cy="138499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The KNN model performs generally well.</a:t>
            </a:r>
          </a:p>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endParaRPr kumimoji="0" lang="en-AU" sz="1400" b="0" i="0" u="none" strike="noStrike" kern="0" cap="none" spc="0" normalizeH="0" baseline="0" noProof="0" dirty="0">
              <a:ln>
                <a:noFill/>
              </a:ln>
              <a:solidFill>
                <a:srgbClr val="FFFFFF"/>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Was relatively easy to set up and implement due to having only a few hyperparameters.</a:t>
            </a:r>
          </a:p>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endParaRPr kumimoji="0" lang="en-AU" sz="1400" b="0" i="0" u="none" strike="noStrike" kern="0" cap="none" spc="0" normalizeH="0" baseline="0" noProof="0" dirty="0">
              <a:ln>
                <a:noFill/>
              </a:ln>
              <a:solidFill>
                <a:srgbClr val="FFFFFF"/>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May be difficult to scale to larger data sets.</a:t>
            </a:r>
          </a:p>
        </p:txBody>
      </p:sp>
      <p:sp>
        <p:nvSpPr>
          <p:cNvPr id="18" name="TextBox 17">
            <a:extLst>
              <a:ext uri="{FF2B5EF4-FFF2-40B4-BE49-F238E27FC236}">
                <a16:creationId xmlns:a16="http://schemas.microsoft.com/office/drawing/2014/main" id="{FC665855-0F24-2860-4ADE-254952A3F0BB}"/>
              </a:ext>
            </a:extLst>
          </p:cNvPr>
          <p:cNvSpPr txBox="1"/>
          <p:nvPr/>
        </p:nvSpPr>
        <p:spPr>
          <a:xfrm>
            <a:off x="6083388" y="3549483"/>
            <a:ext cx="5179256"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Clear case of overfitting.</a:t>
            </a:r>
          </a:p>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endParaRPr kumimoji="0" lang="en-AU" sz="1400" b="0" i="0" u="none" strike="noStrike" kern="0" cap="none" spc="0" normalizeH="0" baseline="0" noProof="0" dirty="0">
              <a:ln>
                <a:noFill/>
              </a:ln>
              <a:solidFill>
                <a:srgbClr val="FFFFFF"/>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There may be a case for using this type of model, but branches will need to be pruned so it can generalise to new data effectively.</a:t>
            </a:r>
          </a:p>
        </p:txBody>
      </p:sp>
      <p:sp>
        <p:nvSpPr>
          <p:cNvPr id="19" name="TextBox 18">
            <a:extLst>
              <a:ext uri="{FF2B5EF4-FFF2-40B4-BE49-F238E27FC236}">
                <a16:creationId xmlns:a16="http://schemas.microsoft.com/office/drawing/2014/main" id="{05D1C8B7-2B1C-3EF6-A31A-C9E6BE3D8AEA}"/>
              </a:ext>
            </a:extLst>
          </p:cNvPr>
          <p:cNvSpPr txBox="1"/>
          <p:nvPr/>
        </p:nvSpPr>
        <p:spPr>
          <a:xfrm>
            <a:off x="6095999" y="5120628"/>
            <a:ext cx="5179256" cy="138499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The best performing model.</a:t>
            </a:r>
          </a:p>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endParaRPr kumimoji="0" lang="en-AU" sz="1400" b="0" i="0" u="none" strike="noStrike" kern="0" cap="none" spc="0" normalizeH="0" baseline="0" noProof="0" dirty="0">
              <a:ln>
                <a:noFill/>
              </a:ln>
              <a:solidFill>
                <a:srgbClr val="FFFFFF"/>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Required the most fine-tuning and experimentation.</a:t>
            </a:r>
          </a:p>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endParaRPr kumimoji="0" lang="en-AU" sz="1400" b="0" i="0" u="none" strike="noStrike" kern="0" cap="none" spc="0" normalizeH="0" baseline="0" noProof="0" dirty="0">
              <a:ln>
                <a:noFill/>
              </a:ln>
              <a:solidFill>
                <a:srgbClr val="FFFFFF"/>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35F54C"/>
              </a:buClr>
              <a:buSzTx/>
              <a:buFont typeface="Arial" panose="020B0604020202020204" pitchFamily="34" charset="0"/>
              <a:buChar char="•"/>
              <a:tabLst/>
              <a:defRPr/>
            </a:pPr>
            <a:r>
              <a:rPr kumimoji="0" lang="en-AU" sz="1400" b="0" i="0" u="none" strike="noStrike" kern="0" cap="none" spc="0" normalizeH="0" baseline="0" noProof="0" dirty="0">
                <a:ln>
                  <a:noFill/>
                </a:ln>
                <a:solidFill>
                  <a:srgbClr val="FFFFFF"/>
                </a:solidFill>
                <a:effectLst/>
                <a:uLnTx/>
                <a:uFillTx/>
                <a:latin typeface="Arial"/>
                <a:cs typeface="Arial"/>
                <a:sym typeface="Arial"/>
              </a:rPr>
              <a:t>Efficient once trained and extremely useful for complex and high-dimensional data.</a:t>
            </a:r>
          </a:p>
        </p:txBody>
      </p:sp>
    </p:spTree>
    <p:extLst>
      <p:ext uri="{BB962C8B-B14F-4D97-AF65-F5344CB8AC3E}">
        <p14:creationId xmlns:p14="http://schemas.microsoft.com/office/powerpoint/2010/main" val="3274603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1A4D610-3498-9B49-8E5D-39E46117E006}"/>
              </a:ext>
            </a:extLst>
          </p:cNvPr>
          <p:cNvSpPr txBox="1"/>
          <p:nvPr/>
        </p:nvSpPr>
        <p:spPr>
          <a:xfrm>
            <a:off x="1945067" y="769070"/>
            <a:ext cx="8301865" cy="523220"/>
          </a:xfrm>
          <a:prstGeom prst="rect">
            <a:avLst/>
          </a:prstGeom>
          <a:noFill/>
        </p:spPr>
        <p:txBody>
          <a:bodyPr wrap="square" rtlCol="0">
            <a:spAutoFit/>
          </a:bodyPr>
          <a:lstStyle/>
          <a:p>
            <a:pPr algn="ctr"/>
            <a:r>
              <a:rPr lang="en-AU" sz="2800" dirty="0">
                <a:gradFill>
                  <a:gsLst>
                    <a:gs pos="0">
                      <a:srgbClr val="DFFDE4"/>
                    </a:gs>
                    <a:gs pos="100000">
                      <a:srgbClr val="93F9A4"/>
                    </a:gs>
                  </a:gsLst>
                  <a:lin ang="0" scaled="1"/>
                </a:gradFill>
                <a:latin typeface="DM Sans" pitchFamily="2" charset="0"/>
              </a:rPr>
              <a:t>Limitations</a:t>
            </a:r>
          </a:p>
        </p:txBody>
      </p:sp>
      <p:sp>
        <p:nvSpPr>
          <p:cNvPr id="2" name="Rectangle 1">
            <a:extLst>
              <a:ext uri="{FF2B5EF4-FFF2-40B4-BE49-F238E27FC236}">
                <a16:creationId xmlns:a16="http://schemas.microsoft.com/office/drawing/2014/main" id="{54B9233E-AFED-12D6-45D7-4ACED00B3159}"/>
              </a:ext>
            </a:extLst>
          </p:cNvPr>
          <p:cNvSpPr/>
          <p:nvPr/>
        </p:nvSpPr>
        <p:spPr>
          <a:xfrm rot="16200000" flipH="1">
            <a:off x="6060531" y="-3462268"/>
            <a:ext cx="45719" cy="10383734"/>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3" name="Rectangle 2">
            <a:extLst>
              <a:ext uri="{FF2B5EF4-FFF2-40B4-BE49-F238E27FC236}">
                <a16:creationId xmlns:a16="http://schemas.microsoft.com/office/drawing/2014/main" id="{CEFFAFE0-37DD-CDC5-5286-57469BFF3C97}"/>
              </a:ext>
            </a:extLst>
          </p:cNvPr>
          <p:cNvSpPr/>
          <p:nvPr/>
        </p:nvSpPr>
        <p:spPr>
          <a:xfrm rot="16200000" flipH="1">
            <a:off x="6085751" y="-3462712"/>
            <a:ext cx="45719" cy="10383732"/>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5" name="Rectangle 4">
            <a:extLst>
              <a:ext uri="{FF2B5EF4-FFF2-40B4-BE49-F238E27FC236}">
                <a16:creationId xmlns:a16="http://schemas.microsoft.com/office/drawing/2014/main" id="{25E93AAA-178A-AB64-BC0F-54C85D3A1121}"/>
              </a:ext>
            </a:extLst>
          </p:cNvPr>
          <p:cNvSpPr/>
          <p:nvPr/>
        </p:nvSpPr>
        <p:spPr>
          <a:xfrm rot="16200000" flipH="1">
            <a:off x="6078324" y="-3462417"/>
            <a:ext cx="45719" cy="10383735"/>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6" name="Rectangle 5">
            <a:extLst>
              <a:ext uri="{FF2B5EF4-FFF2-40B4-BE49-F238E27FC236}">
                <a16:creationId xmlns:a16="http://schemas.microsoft.com/office/drawing/2014/main" id="{6848427E-1CE1-CC1F-AD1A-678F5DC286F6}"/>
              </a:ext>
            </a:extLst>
          </p:cNvPr>
          <p:cNvSpPr/>
          <p:nvPr/>
        </p:nvSpPr>
        <p:spPr>
          <a:xfrm rot="16200000" flipH="1">
            <a:off x="6060531" y="-3462491"/>
            <a:ext cx="45719" cy="10383735"/>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17" name="TextBox 16">
            <a:extLst>
              <a:ext uri="{FF2B5EF4-FFF2-40B4-BE49-F238E27FC236}">
                <a16:creationId xmlns:a16="http://schemas.microsoft.com/office/drawing/2014/main" id="{CD9D6A48-0F6D-4C3D-F13B-1A084EB2A049}"/>
              </a:ext>
            </a:extLst>
          </p:cNvPr>
          <p:cNvSpPr txBox="1"/>
          <p:nvPr/>
        </p:nvSpPr>
        <p:spPr>
          <a:xfrm>
            <a:off x="891523" y="2426111"/>
            <a:ext cx="3901441" cy="2862322"/>
          </a:xfrm>
          <a:prstGeom prst="rect">
            <a:avLst/>
          </a:prstGeom>
          <a:noFill/>
        </p:spPr>
        <p:txBody>
          <a:bodyPr wrap="square" rtlCol="0">
            <a:spAutoFit/>
          </a:bodyPr>
          <a:lstStyle/>
          <a:p>
            <a:pPr marL="342900" indent="-342900">
              <a:buClr>
                <a:srgbClr val="35F54C"/>
              </a:buClr>
              <a:buAutoNum type="arabicPeriod"/>
            </a:pPr>
            <a:r>
              <a:rPr lang="en-AU" sz="1800" dirty="0">
                <a:solidFill>
                  <a:schemeClr val="bg2"/>
                </a:solidFill>
              </a:rPr>
              <a:t>All models have been trained on an unbalanced data (picnic suitability).</a:t>
            </a:r>
          </a:p>
          <a:p>
            <a:pPr marL="285750" lvl="1" indent="-285750">
              <a:buClr>
                <a:srgbClr val="35F54C"/>
              </a:buClr>
              <a:buFont typeface="Wingdings" panose="05000000000000000000" pitchFamily="2" charset="2"/>
              <a:buChar char="Ø"/>
            </a:pPr>
            <a:endParaRPr lang="en-AU" sz="1800" dirty="0">
              <a:solidFill>
                <a:schemeClr val="bg2"/>
              </a:solidFill>
            </a:endParaRPr>
          </a:p>
          <a:p>
            <a:pPr marL="285750" lvl="1" indent="-285750">
              <a:buClr>
                <a:srgbClr val="35F54C"/>
              </a:buClr>
              <a:buFont typeface="Wingdings" panose="05000000000000000000" pitchFamily="2" charset="2"/>
              <a:buChar char="Ø"/>
            </a:pPr>
            <a:endParaRPr lang="en-AU" sz="1800" dirty="0">
              <a:solidFill>
                <a:schemeClr val="bg2"/>
              </a:solidFill>
            </a:endParaRPr>
          </a:p>
          <a:p>
            <a:pPr marL="285750" lvl="1" indent="-285750">
              <a:buClr>
                <a:srgbClr val="35F54C"/>
              </a:buClr>
              <a:buFont typeface="Wingdings" panose="05000000000000000000" pitchFamily="2" charset="2"/>
              <a:buChar char="Ø"/>
            </a:pPr>
            <a:endParaRPr lang="en-AU" sz="1800" dirty="0">
              <a:solidFill>
                <a:schemeClr val="bg2"/>
              </a:solidFill>
            </a:endParaRPr>
          </a:p>
          <a:p>
            <a:pPr marL="285750" lvl="1" indent="-285750">
              <a:buClr>
                <a:srgbClr val="35F54C"/>
              </a:buClr>
              <a:buFont typeface="Wingdings" panose="05000000000000000000" pitchFamily="2" charset="2"/>
              <a:buChar char="Ø"/>
            </a:pPr>
            <a:endParaRPr lang="en-AU" sz="1800" dirty="0">
              <a:solidFill>
                <a:schemeClr val="bg2"/>
              </a:solidFill>
            </a:endParaRPr>
          </a:p>
          <a:p>
            <a:pPr marL="342900" lvl="1" indent="-342900">
              <a:buClr>
                <a:srgbClr val="35F54C"/>
              </a:buClr>
              <a:buAutoNum type="arabicPeriod" startAt="2"/>
            </a:pPr>
            <a:r>
              <a:rPr lang="en-AU" sz="1800" dirty="0">
                <a:solidFill>
                  <a:schemeClr val="bg2"/>
                </a:solidFill>
              </a:rPr>
              <a:t>Sonnblick stations weather data was completely unbalanced.</a:t>
            </a:r>
          </a:p>
          <a:p>
            <a:pPr marL="342900" lvl="1" indent="-342900">
              <a:buClr>
                <a:srgbClr val="35F54C"/>
              </a:buClr>
              <a:buAutoNum type="arabicPeriod" startAt="2"/>
            </a:pPr>
            <a:endParaRPr lang="en-AU" sz="1800" dirty="0">
              <a:solidFill>
                <a:schemeClr val="bg2"/>
              </a:solidFill>
            </a:endParaRPr>
          </a:p>
        </p:txBody>
      </p:sp>
      <p:sp>
        <p:nvSpPr>
          <p:cNvPr id="20" name="TextBox 19">
            <a:extLst>
              <a:ext uri="{FF2B5EF4-FFF2-40B4-BE49-F238E27FC236}">
                <a16:creationId xmlns:a16="http://schemas.microsoft.com/office/drawing/2014/main" id="{442C68CD-610A-D250-18B1-4E50159C017E}"/>
              </a:ext>
            </a:extLst>
          </p:cNvPr>
          <p:cNvSpPr txBox="1"/>
          <p:nvPr/>
        </p:nvSpPr>
        <p:spPr>
          <a:xfrm>
            <a:off x="1303038" y="3550920"/>
            <a:ext cx="4152882" cy="2462213"/>
          </a:xfrm>
          <a:prstGeom prst="rect">
            <a:avLst/>
          </a:prstGeom>
          <a:noFill/>
        </p:spPr>
        <p:txBody>
          <a:bodyPr wrap="square">
            <a:spAutoFit/>
          </a:bodyPr>
          <a:lstStyle/>
          <a:p>
            <a:pPr marL="285750" lvl="1" indent="-285750">
              <a:buClr>
                <a:srgbClr val="35F54C"/>
              </a:buClr>
              <a:buFont typeface="Wingdings" panose="05000000000000000000" pitchFamily="2" charset="2"/>
              <a:buChar char="Ø"/>
            </a:pPr>
            <a:r>
              <a:rPr lang="en-AU" sz="1400" dirty="0">
                <a:solidFill>
                  <a:schemeClr val="bg2"/>
                </a:solidFill>
              </a:rPr>
              <a:t>Bias towards the majority class.</a:t>
            </a:r>
          </a:p>
          <a:p>
            <a:pPr marL="285750" lvl="1" indent="-285750">
              <a:buClr>
                <a:srgbClr val="35F54C"/>
              </a:buClr>
              <a:buFont typeface="Wingdings" panose="05000000000000000000" pitchFamily="2" charset="2"/>
              <a:buChar char="Ø"/>
            </a:pPr>
            <a:r>
              <a:rPr lang="en-AU" sz="1400" dirty="0">
                <a:solidFill>
                  <a:schemeClr val="bg2"/>
                </a:solidFill>
              </a:rPr>
              <a:t>Difficulty in learning minority class patterns.</a:t>
            </a:r>
          </a:p>
          <a:p>
            <a:pPr marL="285750" lvl="1" indent="-285750">
              <a:buClr>
                <a:srgbClr val="35F54C"/>
              </a:buClr>
              <a:buFont typeface="Wingdings" panose="05000000000000000000" pitchFamily="2" charset="2"/>
              <a:buChar char="Ø"/>
            </a:pPr>
            <a:endParaRPr lang="en-AU" dirty="0">
              <a:solidFill>
                <a:schemeClr val="bg2"/>
              </a:solidFill>
            </a:endParaRPr>
          </a:p>
          <a:p>
            <a:pPr marL="285750" lvl="1" indent="-285750">
              <a:buClr>
                <a:srgbClr val="35F54C"/>
              </a:buClr>
              <a:buFont typeface="Wingdings" panose="05000000000000000000" pitchFamily="2" charset="2"/>
              <a:buChar char="Ø"/>
            </a:pPr>
            <a:endParaRPr lang="en-AU" sz="1400" dirty="0">
              <a:solidFill>
                <a:schemeClr val="bg2"/>
              </a:solidFill>
            </a:endParaRPr>
          </a:p>
          <a:p>
            <a:pPr marL="285750" lvl="1" indent="-285750">
              <a:buClr>
                <a:srgbClr val="35F54C"/>
              </a:buClr>
              <a:buFont typeface="Wingdings" panose="05000000000000000000" pitchFamily="2" charset="2"/>
              <a:buChar char="Ø"/>
            </a:pPr>
            <a:endParaRPr lang="en-AU" dirty="0">
              <a:solidFill>
                <a:schemeClr val="bg2"/>
              </a:solidFill>
            </a:endParaRPr>
          </a:p>
          <a:p>
            <a:pPr marL="285750" lvl="1" indent="-285750">
              <a:buClr>
                <a:srgbClr val="35F54C"/>
              </a:buClr>
              <a:buFont typeface="Wingdings" panose="05000000000000000000" pitchFamily="2" charset="2"/>
              <a:buChar char="Ø"/>
            </a:pPr>
            <a:endParaRPr lang="en-AU" sz="1400" dirty="0">
              <a:solidFill>
                <a:schemeClr val="bg2"/>
              </a:solidFill>
            </a:endParaRPr>
          </a:p>
          <a:p>
            <a:pPr marL="285750" lvl="1" indent="-285750">
              <a:buClr>
                <a:srgbClr val="35F54C"/>
              </a:buClr>
              <a:buFont typeface="Wingdings" panose="05000000000000000000" pitchFamily="2" charset="2"/>
              <a:buChar char="Ø"/>
            </a:pPr>
            <a:endParaRPr lang="en-AU" dirty="0">
              <a:solidFill>
                <a:schemeClr val="bg2"/>
              </a:solidFill>
            </a:endParaRPr>
          </a:p>
          <a:p>
            <a:pPr lvl="1">
              <a:buClr>
                <a:srgbClr val="35F54C"/>
              </a:buClr>
            </a:pPr>
            <a:endParaRPr lang="en-AU" sz="1400" dirty="0">
              <a:solidFill>
                <a:schemeClr val="bg2"/>
              </a:solidFill>
            </a:endParaRPr>
          </a:p>
          <a:p>
            <a:pPr marL="285750" lvl="1" indent="-285750">
              <a:buClr>
                <a:srgbClr val="35F54C"/>
              </a:buClr>
              <a:buFont typeface="Wingdings" panose="05000000000000000000" pitchFamily="2" charset="2"/>
              <a:buChar char="Ø"/>
            </a:pPr>
            <a:r>
              <a:rPr lang="en-AU" dirty="0">
                <a:solidFill>
                  <a:schemeClr val="bg2"/>
                </a:solidFill>
              </a:rPr>
              <a:t>Inflates overall accuracy score.</a:t>
            </a:r>
          </a:p>
          <a:p>
            <a:pPr marL="285750" lvl="1" indent="-285750">
              <a:buClr>
                <a:srgbClr val="35F54C"/>
              </a:buClr>
              <a:buFont typeface="Wingdings" panose="05000000000000000000" pitchFamily="2" charset="2"/>
              <a:buChar char="Ø"/>
            </a:pPr>
            <a:r>
              <a:rPr lang="en-AU" dirty="0">
                <a:solidFill>
                  <a:schemeClr val="bg2"/>
                </a:solidFill>
              </a:rPr>
              <a:t>Model is completely ungeneralisable to new data.</a:t>
            </a:r>
          </a:p>
        </p:txBody>
      </p:sp>
      <p:pic>
        <p:nvPicPr>
          <p:cNvPr id="21" name="Picture 20">
            <a:extLst>
              <a:ext uri="{FF2B5EF4-FFF2-40B4-BE49-F238E27FC236}">
                <a16:creationId xmlns:a16="http://schemas.microsoft.com/office/drawing/2014/main" id="{72D5216D-87B2-14CA-DF08-48A39D17A69E}"/>
              </a:ext>
            </a:extLst>
          </p:cNvPr>
          <p:cNvPicPr>
            <a:picLocks noChangeAspect="1"/>
          </p:cNvPicPr>
          <p:nvPr/>
        </p:nvPicPr>
        <p:blipFill>
          <a:blip r:embed="rId3"/>
          <a:srcRect l="20089" t="66114" r="39803" b="710"/>
          <a:stretch/>
        </p:blipFill>
        <p:spPr>
          <a:xfrm>
            <a:off x="5707380" y="2491740"/>
            <a:ext cx="5585671" cy="3345180"/>
          </a:xfrm>
          <a:prstGeom prst="rect">
            <a:avLst/>
          </a:prstGeom>
        </p:spPr>
      </p:pic>
    </p:spTree>
    <p:extLst>
      <p:ext uri="{BB962C8B-B14F-4D97-AF65-F5344CB8AC3E}">
        <p14:creationId xmlns:p14="http://schemas.microsoft.com/office/powerpoint/2010/main" val="21908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1A4D610-3498-9B49-8E5D-39E46117E006}"/>
              </a:ext>
            </a:extLst>
          </p:cNvPr>
          <p:cNvSpPr txBox="1"/>
          <p:nvPr/>
        </p:nvSpPr>
        <p:spPr>
          <a:xfrm>
            <a:off x="1945067" y="769070"/>
            <a:ext cx="8301865" cy="523220"/>
          </a:xfrm>
          <a:prstGeom prst="rect">
            <a:avLst/>
          </a:prstGeom>
          <a:noFill/>
        </p:spPr>
        <p:txBody>
          <a:bodyPr wrap="square" rtlCol="0">
            <a:spAutoFit/>
          </a:bodyPr>
          <a:lstStyle/>
          <a:p>
            <a:pPr algn="ctr"/>
            <a:r>
              <a:rPr lang="en-AU" sz="2800" dirty="0">
                <a:gradFill>
                  <a:gsLst>
                    <a:gs pos="0">
                      <a:srgbClr val="DFFDE4"/>
                    </a:gs>
                    <a:gs pos="100000">
                      <a:srgbClr val="93F9A4"/>
                    </a:gs>
                  </a:gsLst>
                  <a:lin ang="0" scaled="1"/>
                </a:gradFill>
                <a:latin typeface="DM Sans" pitchFamily="2" charset="0"/>
              </a:rPr>
              <a:t>Conclusions &amp; Future Steps</a:t>
            </a:r>
          </a:p>
        </p:txBody>
      </p:sp>
      <p:sp>
        <p:nvSpPr>
          <p:cNvPr id="2" name="Rectangle 1">
            <a:extLst>
              <a:ext uri="{FF2B5EF4-FFF2-40B4-BE49-F238E27FC236}">
                <a16:creationId xmlns:a16="http://schemas.microsoft.com/office/drawing/2014/main" id="{54B9233E-AFED-12D6-45D7-4ACED00B3159}"/>
              </a:ext>
            </a:extLst>
          </p:cNvPr>
          <p:cNvSpPr/>
          <p:nvPr/>
        </p:nvSpPr>
        <p:spPr>
          <a:xfrm>
            <a:off x="1002914" y="2484227"/>
            <a:ext cx="45719" cy="4079163"/>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3" name="Rectangle 2">
            <a:extLst>
              <a:ext uri="{FF2B5EF4-FFF2-40B4-BE49-F238E27FC236}">
                <a16:creationId xmlns:a16="http://schemas.microsoft.com/office/drawing/2014/main" id="{CEFFAFE0-37DD-CDC5-5286-57469BFF3C97}"/>
              </a:ext>
            </a:extLst>
          </p:cNvPr>
          <p:cNvSpPr/>
          <p:nvPr/>
        </p:nvSpPr>
        <p:spPr>
          <a:xfrm>
            <a:off x="4354128" y="2484227"/>
            <a:ext cx="45719" cy="4079163"/>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5" name="Rectangle 4">
            <a:extLst>
              <a:ext uri="{FF2B5EF4-FFF2-40B4-BE49-F238E27FC236}">
                <a16:creationId xmlns:a16="http://schemas.microsoft.com/office/drawing/2014/main" id="{25E93AAA-178A-AB64-BC0F-54C85D3A1121}"/>
              </a:ext>
            </a:extLst>
          </p:cNvPr>
          <p:cNvSpPr/>
          <p:nvPr/>
        </p:nvSpPr>
        <p:spPr>
          <a:xfrm>
            <a:off x="7792155" y="2484227"/>
            <a:ext cx="45719" cy="4079163"/>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6" name="Rectangle 5">
            <a:extLst>
              <a:ext uri="{FF2B5EF4-FFF2-40B4-BE49-F238E27FC236}">
                <a16:creationId xmlns:a16="http://schemas.microsoft.com/office/drawing/2014/main" id="{6848427E-1CE1-CC1F-AD1A-678F5DC286F6}"/>
              </a:ext>
            </a:extLst>
          </p:cNvPr>
          <p:cNvSpPr/>
          <p:nvPr/>
        </p:nvSpPr>
        <p:spPr>
          <a:xfrm>
            <a:off x="11143367" y="2483194"/>
            <a:ext cx="45719" cy="4079163"/>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7" name="TextBox 6">
            <a:extLst>
              <a:ext uri="{FF2B5EF4-FFF2-40B4-BE49-F238E27FC236}">
                <a16:creationId xmlns:a16="http://schemas.microsoft.com/office/drawing/2014/main" id="{AAD2E6FA-98E0-DFF5-1990-DE0DFBF0EB64}"/>
              </a:ext>
            </a:extLst>
          </p:cNvPr>
          <p:cNvSpPr txBox="1"/>
          <p:nvPr/>
        </p:nvSpPr>
        <p:spPr>
          <a:xfrm>
            <a:off x="1681660" y="1613456"/>
            <a:ext cx="8828678" cy="584775"/>
          </a:xfrm>
          <a:prstGeom prst="rect">
            <a:avLst/>
          </a:prstGeom>
          <a:noFill/>
        </p:spPr>
        <p:txBody>
          <a:bodyPr wrap="square" rtlCol="0">
            <a:spAutoFit/>
          </a:bodyPr>
          <a:lstStyle/>
          <a:p>
            <a:pPr algn="ctr"/>
            <a:r>
              <a:rPr lang="en-AU" sz="1600" dirty="0">
                <a:solidFill>
                  <a:schemeClr val="bg2"/>
                </a:solidFill>
              </a:rPr>
              <a:t>Overall, machine learning models show promise in predicting climate patterns but should be further explored and experimented with.</a:t>
            </a:r>
          </a:p>
        </p:txBody>
      </p:sp>
      <p:sp>
        <p:nvSpPr>
          <p:cNvPr id="4" name="TextBox 3">
            <a:extLst>
              <a:ext uri="{FF2B5EF4-FFF2-40B4-BE49-F238E27FC236}">
                <a16:creationId xmlns:a16="http://schemas.microsoft.com/office/drawing/2014/main" id="{56401980-6295-89FC-9063-C06372229798}"/>
              </a:ext>
            </a:extLst>
          </p:cNvPr>
          <p:cNvSpPr txBox="1"/>
          <p:nvPr/>
        </p:nvSpPr>
        <p:spPr>
          <a:xfrm>
            <a:off x="1048633" y="2484228"/>
            <a:ext cx="3305494" cy="456535"/>
          </a:xfrm>
          <a:prstGeom prst="rect">
            <a:avLst/>
          </a:prstGeom>
          <a:noFill/>
        </p:spPr>
        <p:txBody>
          <a:bodyPr wrap="square" rtlCol="0">
            <a:spAutoFit/>
          </a:bodyPr>
          <a:lstStyle/>
          <a:p>
            <a:pPr algn="ctr">
              <a:lnSpc>
                <a:spcPct val="150000"/>
              </a:lnSpc>
            </a:pPr>
            <a:r>
              <a:rPr lang="en-AU" sz="1800" b="1" dirty="0">
                <a:solidFill>
                  <a:srgbClr val="93F9A4"/>
                </a:solidFill>
              </a:rPr>
              <a:t>KNN: </a:t>
            </a:r>
            <a:endParaRPr lang="en-AU" sz="1800" dirty="0">
              <a:solidFill>
                <a:schemeClr val="bg2"/>
              </a:solidFill>
            </a:endParaRPr>
          </a:p>
        </p:txBody>
      </p:sp>
      <p:sp>
        <p:nvSpPr>
          <p:cNvPr id="10" name="TextBox 9">
            <a:extLst>
              <a:ext uri="{FF2B5EF4-FFF2-40B4-BE49-F238E27FC236}">
                <a16:creationId xmlns:a16="http://schemas.microsoft.com/office/drawing/2014/main" id="{BA0DF235-645B-800A-3A3D-7659828311D3}"/>
              </a:ext>
            </a:extLst>
          </p:cNvPr>
          <p:cNvSpPr txBox="1"/>
          <p:nvPr/>
        </p:nvSpPr>
        <p:spPr>
          <a:xfrm>
            <a:off x="4440940" y="2483194"/>
            <a:ext cx="3305495" cy="456535"/>
          </a:xfrm>
          <a:prstGeom prst="rect">
            <a:avLst/>
          </a:prstGeom>
          <a:noFill/>
        </p:spPr>
        <p:txBody>
          <a:bodyPr wrap="square" rtlCol="0">
            <a:spAutoFit/>
          </a:bodyPr>
          <a:lstStyle/>
          <a:p>
            <a:pPr algn="ctr">
              <a:lnSpc>
                <a:spcPct val="150000"/>
              </a:lnSpc>
            </a:pPr>
            <a:r>
              <a:rPr lang="en-AU" sz="1800" b="1" dirty="0">
                <a:solidFill>
                  <a:srgbClr val="93F9A4"/>
                </a:solidFill>
              </a:rPr>
              <a:t>Decision Tree: </a:t>
            </a:r>
            <a:endParaRPr lang="en-AU" sz="1800" dirty="0">
              <a:solidFill>
                <a:schemeClr val="bg2"/>
              </a:solidFill>
            </a:endParaRPr>
          </a:p>
        </p:txBody>
      </p:sp>
      <p:sp>
        <p:nvSpPr>
          <p:cNvPr id="13" name="TextBox 12">
            <a:extLst>
              <a:ext uri="{FF2B5EF4-FFF2-40B4-BE49-F238E27FC236}">
                <a16:creationId xmlns:a16="http://schemas.microsoft.com/office/drawing/2014/main" id="{A51551DD-688D-3D5D-9297-4DC5CCBCF708}"/>
              </a:ext>
            </a:extLst>
          </p:cNvPr>
          <p:cNvSpPr txBox="1"/>
          <p:nvPr/>
        </p:nvSpPr>
        <p:spPr>
          <a:xfrm>
            <a:off x="7833248" y="2483193"/>
            <a:ext cx="3282634" cy="456535"/>
          </a:xfrm>
          <a:prstGeom prst="rect">
            <a:avLst/>
          </a:prstGeom>
          <a:noFill/>
        </p:spPr>
        <p:txBody>
          <a:bodyPr wrap="square" rtlCol="0">
            <a:spAutoFit/>
          </a:bodyPr>
          <a:lstStyle/>
          <a:p>
            <a:pPr algn="ctr">
              <a:lnSpc>
                <a:spcPct val="150000"/>
              </a:lnSpc>
            </a:pPr>
            <a:r>
              <a:rPr lang="en-AU" sz="1800" b="1" dirty="0">
                <a:solidFill>
                  <a:srgbClr val="93F9A4"/>
                </a:solidFill>
              </a:rPr>
              <a:t>ANN: </a:t>
            </a:r>
            <a:endParaRPr lang="en-AU" sz="1800" dirty="0">
              <a:solidFill>
                <a:schemeClr val="bg2"/>
              </a:solidFill>
            </a:endParaRPr>
          </a:p>
        </p:txBody>
      </p:sp>
      <p:sp>
        <p:nvSpPr>
          <p:cNvPr id="17" name="TextBox 16">
            <a:extLst>
              <a:ext uri="{FF2B5EF4-FFF2-40B4-BE49-F238E27FC236}">
                <a16:creationId xmlns:a16="http://schemas.microsoft.com/office/drawing/2014/main" id="{5CF74457-2979-5BA6-A75B-EF7485E1F56B}"/>
              </a:ext>
            </a:extLst>
          </p:cNvPr>
          <p:cNvSpPr txBox="1"/>
          <p:nvPr/>
        </p:nvSpPr>
        <p:spPr>
          <a:xfrm>
            <a:off x="1211112" y="3199336"/>
            <a:ext cx="2980536" cy="2308324"/>
          </a:xfrm>
          <a:prstGeom prst="rect">
            <a:avLst/>
          </a:prstGeom>
          <a:noFill/>
        </p:spPr>
        <p:txBody>
          <a:bodyPr wrap="square" rtlCol="0">
            <a:spAutoFit/>
          </a:bodyPr>
          <a:lstStyle/>
          <a:p>
            <a:pPr algn="ctr"/>
            <a:r>
              <a:rPr lang="en-AU" sz="1600" dirty="0">
                <a:solidFill>
                  <a:schemeClr val="bg2"/>
                </a:solidFill>
              </a:rPr>
              <a:t>KNN results were promising and would work well with data of similar size and dimensionality.</a:t>
            </a:r>
          </a:p>
          <a:p>
            <a:pPr algn="ctr"/>
            <a:endParaRPr lang="en-AU" sz="1600" dirty="0">
              <a:solidFill>
                <a:schemeClr val="bg2"/>
              </a:solidFill>
            </a:endParaRPr>
          </a:p>
          <a:p>
            <a:pPr algn="ctr"/>
            <a:r>
              <a:rPr lang="en-AU" sz="1600" dirty="0">
                <a:solidFill>
                  <a:schemeClr val="bg2"/>
                </a:solidFill>
              </a:rPr>
              <a:t>However, much larger datasets or those with many extra features should be avoided.</a:t>
            </a:r>
          </a:p>
        </p:txBody>
      </p:sp>
      <p:sp>
        <p:nvSpPr>
          <p:cNvPr id="18" name="TextBox 17">
            <a:extLst>
              <a:ext uri="{FF2B5EF4-FFF2-40B4-BE49-F238E27FC236}">
                <a16:creationId xmlns:a16="http://schemas.microsoft.com/office/drawing/2014/main" id="{AA4E73E5-9312-7713-79B5-076A337180EB}"/>
              </a:ext>
            </a:extLst>
          </p:cNvPr>
          <p:cNvSpPr txBox="1"/>
          <p:nvPr/>
        </p:nvSpPr>
        <p:spPr>
          <a:xfrm>
            <a:off x="4585187" y="3199336"/>
            <a:ext cx="3021628" cy="2554545"/>
          </a:xfrm>
          <a:prstGeom prst="rect">
            <a:avLst/>
          </a:prstGeom>
          <a:noFill/>
        </p:spPr>
        <p:txBody>
          <a:bodyPr wrap="square" rtlCol="0">
            <a:spAutoFit/>
          </a:bodyPr>
          <a:lstStyle/>
          <a:p>
            <a:pPr algn="ctr"/>
            <a:r>
              <a:rPr lang="en-AU" sz="1600" dirty="0">
                <a:solidFill>
                  <a:schemeClr val="bg2"/>
                </a:solidFill>
              </a:rPr>
              <a:t>Decision trees could be great if steps are taken to reduce the overfitting issue:</a:t>
            </a:r>
          </a:p>
          <a:p>
            <a:pPr algn="ctr"/>
            <a:endParaRPr lang="en-AU" sz="1600" dirty="0">
              <a:solidFill>
                <a:schemeClr val="bg2"/>
              </a:solidFill>
            </a:endParaRPr>
          </a:p>
          <a:p>
            <a:pPr marL="285750" indent="-285750" algn="ctr">
              <a:buClr>
                <a:srgbClr val="35F54C"/>
              </a:buClr>
              <a:buFont typeface="Arial" panose="020B0604020202020204" pitchFamily="34" charset="0"/>
              <a:buChar char="•"/>
            </a:pPr>
            <a:r>
              <a:rPr lang="en-AU" sz="1600" dirty="0">
                <a:solidFill>
                  <a:schemeClr val="bg2"/>
                </a:solidFill>
              </a:rPr>
              <a:t>Prune branches from the model to simplify categorisation.</a:t>
            </a:r>
          </a:p>
          <a:p>
            <a:pPr marL="285750" indent="-285750" algn="ctr">
              <a:buFont typeface="Arial" panose="020B0604020202020204" pitchFamily="34" charset="0"/>
              <a:buChar char="•"/>
            </a:pPr>
            <a:endParaRPr lang="en-AU" sz="1600" dirty="0">
              <a:solidFill>
                <a:schemeClr val="bg2"/>
              </a:solidFill>
            </a:endParaRPr>
          </a:p>
          <a:p>
            <a:pPr marL="285750" indent="-285750" algn="ctr">
              <a:buClr>
                <a:srgbClr val="35F54C"/>
              </a:buClr>
              <a:buFont typeface="Arial" panose="020B0604020202020204" pitchFamily="34" charset="0"/>
              <a:buChar char="•"/>
            </a:pPr>
            <a:r>
              <a:rPr lang="en-AU" sz="1600" dirty="0">
                <a:solidFill>
                  <a:schemeClr val="bg2"/>
                </a:solidFill>
              </a:rPr>
              <a:t>Use ensemble methods like Random Forests.</a:t>
            </a:r>
          </a:p>
        </p:txBody>
      </p:sp>
      <p:sp>
        <p:nvSpPr>
          <p:cNvPr id="19" name="TextBox 18">
            <a:extLst>
              <a:ext uri="{FF2B5EF4-FFF2-40B4-BE49-F238E27FC236}">
                <a16:creationId xmlns:a16="http://schemas.microsoft.com/office/drawing/2014/main" id="{D549C4A8-19D4-AE3E-5EE8-FDEB3D53DF2C}"/>
              </a:ext>
            </a:extLst>
          </p:cNvPr>
          <p:cNvSpPr txBox="1"/>
          <p:nvPr/>
        </p:nvSpPr>
        <p:spPr>
          <a:xfrm>
            <a:off x="8023214" y="3199335"/>
            <a:ext cx="2980536" cy="2308324"/>
          </a:xfrm>
          <a:prstGeom prst="rect">
            <a:avLst/>
          </a:prstGeom>
          <a:noFill/>
        </p:spPr>
        <p:txBody>
          <a:bodyPr wrap="square" rtlCol="0">
            <a:spAutoFit/>
          </a:bodyPr>
          <a:lstStyle/>
          <a:p>
            <a:pPr algn="ctr"/>
            <a:r>
              <a:rPr lang="en-AU" sz="1600" dirty="0">
                <a:solidFill>
                  <a:schemeClr val="bg2"/>
                </a:solidFill>
              </a:rPr>
              <a:t>Best performing model. </a:t>
            </a:r>
          </a:p>
          <a:p>
            <a:pPr algn="ctr"/>
            <a:endParaRPr lang="en-AU" sz="1600" dirty="0">
              <a:solidFill>
                <a:schemeClr val="bg2"/>
              </a:solidFill>
            </a:endParaRPr>
          </a:p>
          <a:p>
            <a:pPr algn="ctr"/>
            <a:r>
              <a:rPr lang="en-AU" sz="1600" dirty="0">
                <a:solidFill>
                  <a:schemeClr val="bg2"/>
                </a:solidFill>
              </a:rPr>
              <a:t>Despite its “black-box” nature, it is scalable and may work even better in more complex data with more features.</a:t>
            </a:r>
          </a:p>
          <a:p>
            <a:pPr algn="ctr"/>
            <a:endParaRPr lang="en-AU" sz="1600" dirty="0">
              <a:solidFill>
                <a:schemeClr val="bg2"/>
              </a:solidFill>
            </a:endParaRPr>
          </a:p>
          <a:p>
            <a:pPr algn="ctr"/>
            <a:r>
              <a:rPr lang="en-AU" sz="1600" dirty="0">
                <a:solidFill>
                  <a:schemeClr val="bg2"/>
                </a:solidFill>
              </a:rPr>
              <a:t>Avoid use in small datasets due to risk of overfitting.</a:t>
            </a:r>
          </a:p>
        </p:txBody>
      </p:sp>
    </p:spTree>
    <p:extLst>
      <p:ext uri="{BB962C8B-B14F-4D97-AF65-F5344CB8AC3E}">
        <p14:creationId xmlns:p14="http://schemas.microsoft.com/office/powerpoint/2010/main" val="1401701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1A4D610-3498-9B49-8E5D-39E46117E006}"/>
              </a:ext>
            </a:extLst>
          </p:cNvPr>
          <p:cNvSpPr txBox="1"/>
          <p:nvPr/>
        </p:nvSpPr>
        <p:spPr>
          <a:xfrm>
            <a:off x="3614805" y="3167389"/>
            <a:ext cx="4962390" cy="523220"/>
          </a:xfrm>
          <a:prstGeom prst="rect">
            <a:avLst/>
          </a:prstGeom>
          <a:noFill/>
        </p:spPr>
        <p:txBody>
          <a:bodyPr wrap="square" rtlCol="0">
            <a:spAutoFit/>
          </a:bodyPr>
          <a:lstStyle/>
          <a:p>
            <a:pPr algn="ctr"/>
            <a:r>
              <a:rPr lang="en-AU" sz="2800" dirty="0">
                <a:gradFill>
                  <a:gsLst>
                    <a:gs pos="0">
                      <a:srgbClr val="DFFDE4"/>
                    </a:gs>
                    <a:gs pos="100000">
                      <a:srgbClr val="93F9A4"/>
                    </a:gs>
                  </a:gsLst>
                  <a:lin ang="0" scaled="1"/>
                </a:gradFill>
                <a:latin typeface="DM Sans" pitchFamily="2" charset="0"/>
              </a:rPr>
              <a:t>Questions?</a:t>
            </a:r>
          </a:p>
        </p:txBody>
      </p:sp>
      <p:sp>
        <p:nvSpPr>
          <p:cNvPr id="2" name="Rectangle 1">
            <a:extLst>
              <a:ext uri="{FF2B5EF4-FFF2-40B4-BE49-F238E27FC236}">
                <a16:creationId xmlns:a16="http://schemas.microsoft.com/office/drawing/2014/main" id="{54B9233E-AFED-12D6-45D7-4ACED00B3159}"/>
              </a:ext>
            </a:extLst>
          </p:cNvPr>
          <p:cNvSpPr/>
          <p:nvPr/>
        </p:nvSpPr>
        <p:spPr>
          <a:xfrm>
            <a:off x="3354228" y="1389418"/>
            <a:ext cx="45719" cy="4079163"/>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3" name="Rectangle 2">
            <a:extLst>
              <a:ext uri="{FF2B5EF4-FFF2-40B4-BE49-F238E27FC236}">
                <a16:creationId xmlns:a16="http://schemas.microsoft.com/office/drawing/2014/main" id="{CEFFAFE0-37DD-CDC5-5286-57469BFF3C97}"/>
              </a:ext>
            </a:extLst>
          </p:cNvPr>
          <p:cNvSpPr/>
          <p:nvPr/>
        </p:nvSpPr>
        <p:spPr>
          <a:xfrm rot="16200000">
            <a:off x="5370950" y="-627305"/>
            <a:ext cx="45719" cy="4079163"/>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5" name="Rectangle 4">
            <a:extLst>
              <a:ext uri="{FF2B5EF4-FFF2-40B4-BE49-F238E27FC236}">
                <a16:creationId xmlns:a16="http://schemas.microsoft.com/office/drawing/2014/main" id="{25E93AAA-178A-AB64-BC0F-54C85D3A1121}"/>
              </a:ext>
            </a:extLst>
          </p:cNvPr>
          <p:cNvSpPr/>
          <p:nvPr/>
        </p:nvSpPr>
        <p:spPr>
          <a:xfrm rot="5400000">
            <a:off x="6777949" y="3451858"/>
            <a:ext cx="45719" cy="4079163"/>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6" name="Rectangle 5">
            <a:extLst>
              <a:ext uri="{FF2B5EF4-FFF2-40B4-BE49-F238E27FC236}">
                <a16:creationId xmlns:a16="http://schemas.microsoft.com/office/drawing/2014/main" id="{6848427E-1CE1-CC1F-AD1A-678F5DC286F6}"/>
              </a:ext>
            </a:extLst>
          </p:cNvPr>
          <p:cNvSpPr/>
          <p:nvPr/>
        </p:nvSpPr>
        <p:spPr>
          <a:xfrm rot="10800000">
            <a:off x="8794671" y="1389417"/>
            <a:ext cx="45719" cy="4079163"/>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Tree>
    <p:extLst>
      <p:ext uri="{BB962C8B-B14F-4D97-AF65-F5344CB8AC3E}">
        <p14:creationId xmlns:p14="http://schemas.microsoft.com/office/powerpoint/2010/main" val="2132050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1A4D610-3498-9B49-8E5D-39E46117E006}"/>
              </a:ext>
            </a:extLst>
          </p:cNvPr>
          <p:cNvSpPr txBox="1"/>
          <p:nvPr/>
        </p:nvSpPr>
        <p:spPr>
          <a:xfrm>
            <a:off x="523899" y="355600"/>
            <a:ext cx="2542858" cy="584775"/>
          </a:xfrm>
          <a:prstGeom prst="rect">
            <a:avLst/>
          </a:prstGeom>
          <a:noFill/>
        </p:spPr>
        <p:txBody>
          <a:bodyPr wrap="square" rtlCol="0">
            <a:spAutoFit/>
          </a:bodyPr>
          <a:lstStyle/>
          <a:p>
            <a:r>
              <a:rPr lang="en-AU" sz="3200" dirty="0">
                <a:gradFill>
                  <a:gsLst>
                    <a:gs pos="0">
                      <a:srgbClr val="DFFDE4"/>
                    </a:gs>
                    <a:gs pos="100000">
                      <a:srgbClr val="93F9A4"/>
                    </a:gs>
                  </a:gsLst>
                  <a:lin ang="0" scaled="1"/>
                </a:gradFill>
                <a:latin typeface="DM Sans" pitchFamily="2" charset="0"/>
              </a:rPr>
              <a:t>Agenda</a:t>
            </a:r>
          </a:p>
        </p:txBody>
      </p:sp>
      <p:sp>
        <p:nvSpPr>
          <p:cNvPr id="2" name="Rectangle 1">
            <a:extLst>
              <a:ext uri="{FF2B5EF4-FFF2-40B4-BE49-F238E27FC236}">
                <a16:creationId xmlns:a16="http://schemas.microsoft.com/office/drawing/2014/main" id="{8594752E-9E18-E3A0-5D60-84AA10E4359D}"/>
              </a:ext>
            </a:extLst>
          </p:cNvPr>
          <p:cNvSpPr/>
          <p:nvPr/>
        </p:nvSpPr>
        <p:spPr>
          <a:xfrm rot="5400000" flipH="1">
            <a:off x="7105418" y="-3891837"/>
            <a:ext cx="45719" cy="9079645"/>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4" name="TextBox 3">
            <a:extLst>
              <a:ext uri="{FF2B5EF4-FFF2-40B4-BE49-F238E27FC236}">
                <a16:creationId xmlns:a16="http://schemas.microsoft.com/office/drawing/2014/main" id="{B7CBFE99-2A1C-4CEE-2488-C16E5FFE1FE2}"/>
              </a:ext>
            </a:extLst>
          </p:cNvPr>
          <p:cNvSpPr txBox="1"/>
          <p:nvPr/>
        </p:nvSpPr>
        <p:spPr>
          <a:xfrm>
            <a:off x="800303" y="2257171"/>
            <a:ext cx="4532907" cy="2343655"/>
          </a:xfrm>
          <a:prstGeom prst="rect">
            <a:avLst/>
          </a:prstGeom>
          <a:noFill/>
        </p:spPr>
        <p:txBody>
          <a:bodyPr wrap="square" rtlCol="0">
            <a:spAutoFit/>
          </a:bodyPr>
          <a:lstStyle/>
          <a:p>
            <a:pPr>
              <a:lnSpc>
                <a:spcPct val="150000"/>
              </a:lnSpc>
            </a:pPr>
            <a:r>
              <a:rPr lang="en-AU" sz="2000" dirty="0">
                <a:solidFill>
                  <a:schemeClr val="bg2"/>
                </a:solidFill>
              </a:rPr>
              <a:t>1. Objectives &amp; Hypotheses</a:t>
            </a:r>
          </a:p>
          <a:p>
            <a:pPr>
              <a:lnSpc>
                <a:spcPct val="150000"/>
              </a:lnSpc>
            </a:pPr>
            <a:endParaRPr lang="en-AU" sz="2000" dirty="0">
              <a:solidFill>
                <a:schemeClr val="bg2"/>
              </a:solidFill>
            </a:endParaRPr>
          </a:p>
          <a:p>
            <a:pPr>
              <a:lnSpc>
                <a:spcPct val="150000"/>
              </a:lnSpc>
            </a:pPr>
            <a:r>
              <a:rPr lang="en-AU" sz="2000" dirty="0">
                <a:solidFill>
                  <a:schemeClr val="bg2"/>
                </a:solidFill>
              </a:rPr>
              <a:t>2. Data Sets &amp; Data Bias</a:t>
            </a:r>
          </a:p>
          <a:p>
            <a:pPr>
              <a:lnSpc>
                <a:spcPct val="150000"/>
              </a:lnSpc>
            </a:pPr>
            <a:endParaRPr lang="en-AU" sz="2000" dirty="0">
              <a:solidFill>
                <a:schemeClr val="bg2"/>
              </a:solidFill>
            </a:endParaRPr>
          </a:p>
          <a:p>
            <a:pPr>
              <a:lnSpc>
                <a:spcPct val="150000"/>
              </a:lnSpc>
            </a:pPr>
            <a:r>
              <a:rPr lang="en-AU" sz="2000" dirty="0">
                <a:solidFill>
                  <a:schemeClr val="bg2"/>
                </a:solidFill>
              </a:rPr>
              <a:t>3. Data Optimisation</a:t>
            </a:r>
          </a:p>
        </p:txBody>
      </p:sp>
      <p:sp>
        <p:nvSpPr>
          <p:cNvPr id="5" name="TextBox 4">
            <a:extLst>
              <a:ext uri="{FF2B5EF4-FFF2-40B4-BE49-F238E27FC236}">
                <a16:creationId xmlns:a16="http://schemas.microsoft.com/office/drawing/2014/main" id="{F219240F-BBAA-2716-33DE-D6F0230D16FC}"/>
              </a:ext>
            </a:extLst>
          </p:cNvPr>
          <p:cNvSpPr txBox="1"/>
          <p:nvPr/>
        </p:nvSpPr>
        <p:spPr>
          <a:xfrm>
            <a:off x="5691673" y="2257170"/>
            <a:ext cx="6116386" cy="2343655"/>
          </a:xfrm>
          <a:prstGeom prst="rect">
            <a:avLst/>
          </a:prstGeom>
          <a:noFill/>
        </p:spPr>
        <p:txBody>
          <a:bodyPr wrap="square">
            <a:spAutoFit/>
          </a:bodyPr>
          <a:lstStyle/>
          <a:p>
            <a:pPr>
              <a:lnSpc>
                <a:spcPct val="150000"/>
              </a:lnSpc>
            </a:pPr>
            <a:r>
              <a:rPr lang="en-AU" sz="2000" dirty="0">
                <a:solidFill>
                  <a:schemeClr val="bg2"/>
                </a:solidFill>
              </a:rPr>
              <a:t>4. Supervised Machine Learning</a:t>
            </a:r>
          </a:p>
          <a:p>
            <a:pPr>
              <a:lnSpc>
                <a:spcPct val="150000"/>
              </a:lnSpc>
            </a:pPr>
            <a:endParaRPr lang="en-AU" sz="2000" dirty="0">
              <a:solidFill>
                <a:schemeClr val="bg2"/>
              </a:solidFill>
            </a:endParaRPr>
          </a:p>
          <a:p>
            <a:pPr>
              <a:lnSpc>
                <a:spcPct val="150000"/>
              </a:lnSpc>
            </a:pPr>
            <a:r>
              <a:rPr lang="en-AU" sz="2000" dirty="0">
                <a:solidFill>
                  <a:schemeClr val="bg2"/>
                </a:solidFill>
              </a:rPr>
              <a:t>5. Scaling and Model Performance</a:t>
            </a:r>
          </a:p>
          <a:p>
            <a:pPr>
              <a:lnSpc>
                <a:spcPct val="150000"/>
              </a:lnSpc>
            </a:pPr>
            <a:endParaRPr lang="en-AU" sz="2000" dirty="0">
              <a:solidFill>
                <a:schemeClr val="bg2"/>
              </a:solidFill>
            </a:endParaRPr>
          </a:p>
          <a:p>
            <a:pPr>
              <a:lnSpc>
                <a:spcPct val="150000"/>
              </a:lnSpc>
            </a:pPr>
            <a:r>
              <a:rPr lang="en-AU" sz="2000" dirty="0">
                <a:solidFill>
                  <a:schemeClr val="bg2"/>
                </a:solidFill>
              </a:rPr>
              <a:t>6. Conclusion &amp; Future Steps</a:t>
            </a:r>
          </a:p>
        </p:txBody>
      </p:sp>
    </p:spTree>
    <p:extLst>
      <p:ext uri="{BB962C8B-B14F-4D97-AF65-F5344CB8AC3E}">
        <p14:creationId xmlns:p14="http://schemas.microsoft.com/office/powerpoint/2010/main" val="1521531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1A4D610-3498-9B49-8E5D-39E46117E006}"/>
              </a:ext>
            </a:extLst>
          </p:cNvPr>
          <p:cNvSpPr txBox="1"/>
          <p:nvPr/>
        </p:nvSpPr>
        <p:spPr>
          <a:xfrm>
            <a:off x="1854105" y="836217"/>
            <a:ext cx="2542858" cy="584775"/>
          </a:xfrm>
          <a:prstGeom prst="rect">
            <a:avLst/>
          </a:prstGeom>
          <a:noFill/>
        </p:spPr>
        <p:txBody>
          <a:bodyPr wrap="square" rtlCol="0">
            <a:spAutoFit/>
          </a:bodyPr>
          <a:lstStyle/>
          <a:p>
            <a:pPr algn="ctr"/>
            <a:r>
              <a:rPr lang="en-AU" sz="3200" dirty="0">
                <a:gradFill>
                  <a:gsLst>
                    <a:gs pos="0">
                      <a:srgbClr val="DFFDE4"/>
                    </a:gs>
                    <a:gs pos="100000">
                      <a:srgbClr val="93F9A4"/>
                    </a:gs>
                  </a:gsLst>
                  <a:lin ang="0" scaled="1"/>
                </a:gradFill>
                <a:latin typeface="DM Sans" pitchFamily="2" charset="0"/>
              </a:rPr>
              <a:t>Objectives</a:t>
            </a:r>
          </a:p>
        </p:txBody>
      </p:sp>
      <p:sp>
        <p:nvSpPr>
          <p:cNvPr id="2" name="Rectangle 1">
            <a:extLst>
              <a:ext uri="{FF2B5EF4-FFF2-40B4-BE49-F238E27FC236}">
                <a16:creationId xmlns:a16="http://schemas.microsoft.com/office/drawing/2014/main" id="{8594752E-9E18-E3A0-5D60-84AA10E4359D}"/>
              </a:ext>
            </a:extLst>
          </p:cNvPr>
          <p:cNvSpPr/>
          <p:nvPr/>
        </p:nvSpPr>
        <p:spPr>
          <a:xfrm rot="1774041">
            <a:off x="6167947" y="-528210"/>
            <a:ext cx="45719" cy="7915698"/>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4" name="TextBox 3">
            <a:extLst>
              <a:ext uri="{FF2B5EF4-FFF2-40B4-BE49-F238E27FC236}">
                <a16:creationId xmlns:a16="http://schemas.microsoft.com/office/drawing/2014/main" id="{B7CBFE99-2A1C-4CEE-2488-C16E5FFE1FE2}"/>
              </a:ext>
            </a:extLst>
          </p:cNvPr>
          <p:cNvSpPr txBox="1"/>
          <p:nvPr/>
        </p:nvSpPr>
        <p:spPr>
          <a:xfrm>
            <a:off x="496870" y="1736381"/>
            <a:ext cx="5257328" cy="1881990"/>
          </a:xfrm>
          <a:prstGeom prst="rect">
            <a:avLst/>
          </a:prstGeom>
          <a:noFill/>
        </p:spPr>
        <p:txBody>
          <a:bodyPr wrap="square" rtlCol="0">
            <a:spAutoFit/>
          </a:bodyPr>
          <a:lstStyle/>
          <a:p>
            <a:pPr>
              <a:lnSpc>
                <a:spcPct val="150000"/>
              </a:lnSpc>
            </a:pPr>
            <a:r>
              <a:rPr lang="en-AU" sz="2000" dirty="0">
                <a:solidFill>
                  <a:schemeClr val="bg2"/>
                </a:solidFill>
              </a:rPr>
              <a:t>ClimateWins wants to know if machine learning can be used to predict picnic suitability based on weather data from various stations.</a:t>
            </a:r>
          </a:p>
        </p:txBody>
      </p:sp>
      <p:sp>
        <p:nvSpPr>
          <p:cNvPr id="5" name="TextBox 4">
            <a:extLst>
              <a:ext uri="{FF2B5EF4-FFF2-40B4-BE49-F238E27FC236}">
                <a16:creationId xmlns:a16="http://schemas.microsoft.com/office/drawing/2014/main" id="{F219240F-BBAA-2716-33DE-D6F0230D16FC}"/>
              </a:ext>
            </a:extLst>
          </p:cNvPr>
          <p:cNvSpPr txBox="1"/>
          <p:nvPr/>
        </p:nvSpPr>
        <p:spPr>
          <a:xfrm>
            <a:off x="6437803" y="3201693"/>
            <a:ext cx="5493405" cy="872034"/>
          </a:xfrm>
          <a:prstGeom prst="rect">
            <a:avLst/>
          </a:prstGeom>
          <a:noFill/>
        </p:spPr>
        <p:txBody>
          <a:bodyPr wrap="square">
            <a:spAutoFit/>
          </a:bodyPr>
          <a:lstStyle/>
          <a:p>
            <a:pPr marL="342900" indent="-342900">
              <a:lnSpc>
                <a:spcPct val="150000"/>
              </a:lnSpc>
              <a:buClr>
                <a:srgbClr val="35F54C"/>
              </a:buClr>
              <a:buFont typeface="+mj-lt"/>
              <a:buAutoNum type="arabicPeriod"/>
            </a:pPr>
            <a:r>
              <a:rPr lang="en-AU" sz="1800" dirty="0">
                <a:solidFill>
                  <a:schemeClr val="bg2"/>
                </a:solidFill>
              </a:rPr>
              <a:t>ANN models will outperform KNNs and Decision Trees because they’re more complex.</a:t>
            </a:r>
          </a:p>
        </p:txBody>
      </p:sp>
      <p:sp>
        <p:nvSpPr>
          <p:cNvPr id="3" name="TextBox 2">
            <a:extLst>
              <a:ext uri="{FF2B5EF4-FFF2-40B4-BE49-F238E27FC236}">
                <a16:creationId xmlns:a16="http://schemas.microsoft.com/office/drawing/2014/main" id="{D8802F4A-0D27-B3FB-8664-548B75088D71}"/>
              </a:ext>
            </a:extLst>
          </p:cNvPr>
          <p:cNvSpPr txBox="1"/>
          <p:nvPr/>
        </p:nvSpPr>
        <p:spPr>
          <a:xfrm>
            <a:off x="7913077" y="2242505"/>
            <a:ext cx="2542858" cy="584775"/>
          </a:xfrm>
          <a:prstGeom prst="rect">
            <a:avLst/>
          </a:prstGeom>
          <a:noFill/>
        </p:spPr>
        <p:txBody>
          <a:bodyPr wrap="square" rtlCol="0">
            <a:spAutoFit/>
          </a:bodyPr>
          <a:lstStyle/>
          <a:p>
            <a:pPr algn="ctr"/>
            <a:r>
              <a:rPr lang="en-AU" sz="3200" dirty="0">
                <a:gradFill>
                  <a:gsLst>
                    <a:gs pos="0">
                      <a:srgbClr val="DFFDE4"/>
                    </a:gs>
                    <a:gs pos="100000">
                      <a:srgbClr val="93F9A4"/>
                    </a:gs>
                  </a:gsLst>
                  <a:lin ang="0" scaled="1"/>
                </a:gradFill>
                <a:latin typeface="DM Sans" pitchFamily="2" charset="0"/>
              </a:rPr>
              <a:t>Hypotheses</a:t>
            </a:r>
          </a:p>
        </p:txBody>
      </p:sp>
      <p:sp>
        <p:nvSpPr>
          <p:cNvPr id="7" name="TextBox 6">
            <a:extLst>
              <a:ext uri="{FF2B5EF4-FFF2-40B4-BE49-F238E27FC236}">
                <a16:creationId xmlns:a16="http://schemas.microsoft.com/office/drawing/2014/main" id="{CDD568AC-D7BB-7A2E-F09A-428F4E02FCBC}"/>
              </a:ext>
            </a:extLst>
          </p:cNvPr>
          <p:cNvSpPr txBox="1"/>
          <p:nvPr/>
        </p:nvSpPr>
        <p:spPr>
          <a:xfrm>
            <a:off x="5031857" y="5691749"/>
            <a:ext cx="6814944" cy="872034"/>
          </a:xfrm>
          <a:prstGeom prst="rect">
            <a:avLst/>
          </a:prstGeom>
          <a:noFill/>
        </p:spPr>
        <p:txBody>
          <a:bodyPr wrap="square">
            <a:spAutoFit/>
          </a:bodyPr>
          <a:lstStyle/>
          <a:p>
            <a:pPr marL="457200" indent="-457200">
              <a:lnSpc>
                <a:spcPct val="150000"/>
              </a:lnSpc>
              <a:buClr>
                <a:srgbClr val="35F54C"/>
              </a:buClr>
              <a:buFont typeface="+mj-lt"/>
              <a:buAutoNum type="arabicPeriod" startAt="3"/>
            </a:pPr>
            <a:r>
              <a:rPr lang="en-AU" sz="1800" dirty="0">
                <a:solidFill>
                  <a:schemeClr val="bg2"/>
                </a:solidFill>
              </a:rPr>
              <a:t>Scaling the data will significantly improve the performance of </a:t>
            </a:r>
            <a:r>
              <a:rPr lang="en-AU" sz="1800">
                <a:solidFill>
                  <a:schemeClr val="bg2"/>
                </a:solidFill>
              </a:rPr>
              <a:t>machine learning models.</a:t>
            </a:r>
            <a:endParaRPr lang="en-AU" sz="1800" dirty="0">
              <a:solidFill>
                <a:schemeClr val="bg2"/>
              </a:solidFill>
            </a:endParaRPr>
          </a:p>
        </p:txBody>
      </p:sp>
      <p:sp>
        <p:nvSpPr>
          <p:cNvPr id="9" name="TextBox 8">
            <a:extLst>
              <a:ext uri="{FF2B5EF4-FFF2-40B4-BE49-F238E27FC236}">
                <a16:creationId xmlns:a16="http://schemas.microsoft.com/office/drawing/2014/main" id="{3762C44F-8959-8D41-A583-2E391FF8F6C0}"/>
              </a:ext>
            </a:extLst>
          </p:cNvPr>
          <p:cNvSpPr txBox="1"/>
          <p:nvPr/>
        </p:nvSpPr>
        <p:spPr>
          <a:xfrm>
            <a:off x="5732585" y="4446721"/>
            <a:ext cx="6198622" cy="872034"/>
          </a:xfrm>
          <a:prstGeom prst="rect">
            <a:avLst/>
          </a:prstGeom>
          <a:noFill/>
        </p:spPr>
        <p:txBody>
          <a:bodyPr wrap="square">
            <a:spAutoFit/>
          </a:bodyPr>
          <a:lstStyle/>
          <a:p>
            <a:pPr marL="457200" indent="-457200">
              <a:lnSpc>
                <a:spcPct val="150000"/>
              </a:lnSpc>
              <a:buClr>
                <a:srgbClr val="35F54C"/>
              </a:buClr>
              <a:buFont typeface="+mj-lt"/>
              <a:buAutoNum type="arabicPeriod" startAt="2"/>
              <a:defRPr/>
            </a:pPr>
            <a:r>
              <a:rPr lang="en-AU" sz="1800" dirty="0">
                <a:solidFill>
                  <a:schemeClr val="bg2"/>
                </a:solidFill>
              </a:rPr>
              <a:t>Some weather station data may be unsuitable for predictions due to data quality restraints.</a:t>
            </a:r>
          </a:p>
        </p:txBody>
      </p:sp>
    </p:spTree>
    <p:extLst>
      <p:ext uri="{BB962C8B-B14F-4D97-AF65-F5344CB8AC3E}">
        <p14:creationId xmlns:p14="http://schemas.microsoft.com/office/powerpoint/2010/main" val="3326482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1A4D610-3498-9B49-8E5D-39E46117E006}"/>
              </a:ext>
            </a:extLst>
          </p:cNvPr>
          <p:cNvSpPr txBox="1"/>
          <p:nvPr/>
        </p:nvSpPr>
        <p:spPr>
          <a:xfrm>
            <a:off x="2054841" y="706425"/>
            <a:ext cx="2542858" cy="584775"/>
          </a:xfrm>
          <a:prstGeom prst="rect">
            <a:avLst/>
          </a:prstGeom>
          <a:noFill/>
        </p:spPr>
        <p:txBody>
          <a:bodyPr wrap="square" rtlCol="0">
            <a:spAutoFit/>
          </a:bodyPr>
          <a:lstStyle/>
          <a:p>
            <a:pPr algn="ctr"/>
            <a:r>
              <a:rPr lang="en-AU" sz="3200" dirty="0">
                <a:gradFill>
                  <a:gsLst>
                    <a:gs pos="0">
                      <a:srgbClr val="DFFDE4"/>
                    </a:gs>
                    <a:gs pos="100000">
                      <a:srgbClr val="93F9A4"/>
                    </a:gs>
                  </a:gsLst>
                  <a:lin ang="0" scaled="1"/>
                </a:gradFill>
                <a:latin typeface="DM Sans" pitchFamily="2" charset="0"/>
              </a:rPr>
              <a:t>Data Set</a:t>
            </a:r>
          </a:p>
        </p:txBody>
      </p:sp>
      <p:sp>
        <p:nvSpPr>
          <p:cNvPr id="4" name="TextBox 3">
            <a:extLst>
              <a:ext uri="{FF2B5EF4-FFF2-40B4-BE49-F238E27FC236}">
                <a16:creationId xmlns:a16="http://schemas.microsoft.com/office/drawing/2014/main" id="{B7CBFE99-2A1C-4CEE-2488-C16E5FFE1FE2}"/>
              </a:ext>
            </a:extLst>
          </p:cNvPr>
          <p:cNvSpPr txBox="1"/>
          <p:nvPr/>
        </p:nvSpPr>
        <p:spPr>
          <a:xfrm>
            <a:off x="1013740" y="1645927"/>
            <a:ext cx="4625060" cy="4703852"/>
          </a:xfrm>
          <a:prstGeom prst="rect">
            <a:avLst/>
          </a:prstGeom>
          <a:noFill/>
        </p:spPr>
        <p:txBody>
          <a:bodyPr wrap="square" rtlCol="0">
            <a:spAutoFit/>
          </a:bodyPr>
          <a:lstStyle/>
          <a:p>
            <a:pPr marL="342900" indent="-342900">
              <a:lnSpc>
                <a:spcPct val="150000"/>
              </a:lnSpc>
              <a:spcAft>
                <a:spcPts val="1800"/>
              </a:spcAft>
              <a:buClr>
                <a:srgbClr val="35F54C"/>
              </a:buClr>
              <a:buFont typeface="Arial" panose="020B0604020202020204" pitchFamily="34" charset="0"/>
              <a:buChar char="•"/>
            </a:pPr>
            <a:r>
              <a:rPr lang="en-AU" sz="1800" dirty="0">
                <a:solidFill>
                  <a:schemeClr val="bg2"/>
                </a:solidFill>
              </a:rPr>
              <a:t>Data was collected by the </a:t>
            </a:r>
            <a:r>
              <a:rPr lang="en-AU" sz="1800" dirty="0">
                <a:solidFill>
                  <a:srgbClr val="93F9A4"/>
                </a:solidFill>
                <a:hlinkClick r:id="rId3">
                  <a:extLst>
                    <a:ext uri="{A12FA001-AC4F-418D-AE19-62706E023703}">
                      <ahyp:hlinkClr xmlns:ahyp="http://schemas.microsoft.com/office/drawing/2018/hyperlinkcolor" val="tx"/>
                    </a:ext>
                  </a:extLst>
                </a:hlinkClick>
              </a:rPr>
              <a:t>European Climate Assessment &amp; Data Set Project.</a:t>
            </a:r>
            <a:endParaRPr lang="en-AU" sz="1800" dirty="0">
              <a:solidFill>
                <a:srgbClr val="93F9A4"/>
              </a:solidFill>
            </a:endParaRPr>
          </a:p>
          <a:p>
            <a:pPr marL="342900" indent="-342900">
              <a:lnSpc>
                <a:spcPct val="150000"/>
              </a:lnSpc>
              <a:spcAft>
                <a:spcPts val="1800"/>
              </a:spcAft>
              <a:buClr>
                <a:srgbClr val="35F54C"/>
              </a:buClr>
              <a:buFont typeface="Arial" panose="020B0604020202020204" pitchFamily="34" charset="0"/>
              <a:buChar char="•"/>
            </a:pPr>
            <a:r>
              <a:rPr lang="en-AU" sz="1800" dirty="0">
                <a:solidFill>
                  <a:schemeClr val="bg2"/>
                </a:solidFill>
              </a:rPr>
              <a:t>Daily weather metrics (temperature, precipitation, wind speed, etc) from 18 weather stations across Europe.</a:t>
            </a:r>
          </a:p>
          <a:p>
            <a:pPr marL="342900" indent="-342900">
              <a:lnSpc>
                <a:spcPct val="150000"/>
              </a:lnSpc>
              <a:spcAft>
                <a:spcPts val="1800"/>
              </a:spcAft>
              <a:buClr>
                <a:srgbClr val="35F54C"/>
              </a:buClr>
              <a:buFont typeface="Arial" panose="020B0604020202020204" pitchFamily="34" charset="0"/>
              <a:buChar char="•"/>
            </a:pPr>
            <a:r>
              <a:rPr lang="en-AU" sz="1800" dirty="0">
                <a:solidFill>
                  <a:schemeClr val="bg2"/>
                </a:solidFill>
              </a:rPr>
              <a:t>Data ranges from 1960 to 2022.</a:t>
            </a:r>
          </a:p>
          <a:p>
            <a:pPr marL="342900" indent="-342900">
              <a:lnSpc>
                <a:spcPct val="150000"/>
              </a:lnSpc>
              <a:spcAft>
                <a:spcPts val="1800"/>
              </a:spcAft>
              <a:buClr>
                <a:srgbClr val="35F54C"/>
              </a:buClr>
              <a:buFont typeface="Arial" panose="020B0604020202020204" pitchFamily="34" charset="0"/>
              <a:buChar char="•"/>
            </a:pPr>
            <a:r>
              <a:rPr lang="en-AU" sz="1800" dirty="0">
                <a:solidFill>
                  <a:srgbClr val="93F9A4"/>
                </a:solidFill>
                <a:hlinkClick r:id="rId4">
                  <a:extLst>
                    <a:ext uri="{A12FA001-AC4F-418D-AE19-62706E023703}">
                      <ahyp:hlinkClr xmlns:ahyp="http://schemas.microsoft.com/office/drawing/2018/hyperlinkcolor" val="tx"/>
                    </a:ext>
                  </a:extLst>
                </a:hlinkClick>
              </a:rPr>
              <a:t>Data Link</a:t>
            </a:r>
            <a:endParaRPr lang="en-AU" sz="1800" dirty="0">
              <a:solidFill>
                <a:srgbClr val="93F9A4"/>
              </a:solidFill>
            </a:endParaRPr>
          </a:p>
          <a:p>
            <a:pPr marL="342900" indent="-342900">
              <a:lnSpc>
                <a:spcPct val="150000"/>
              </a:lnSpc>
              <a:spcAft>
                <a:spcPts val="1800"/>
              </a:spcAft>
              <a:buClr>
                <a:srgbClr val="35F54C"/>
              </a:buClr>
              <a:buFont typeface="Arial" panose="020B0604020202020204" pitchFamily="34" charset="0"/>
              <a:buChar char="•"/>
            </a:pPr>
            <a:r>
              <a:rPr lang="en-AU" sz="1800" dirty="0">
                <a:solidFill>
                  <a:schemeClr val="bg2"/>
                </a:solidFill>
              </a:rPr>
              <a:t>Secondary data set – picnic suitability data.</a:t>
            </a:r>
            <a:endParaRPr lang="en-AU" sz="1800" dirty="0">
              <a:solidFill>
                <a:srgbClr val="93F9A4"/>
              </a:solidFill>
            </a:endParaRPr>
          </a:p>
        </p:txBody>
      </p:sp>
      <p:pic>
        <p:nvPicPr>
          <p:cNvPr id="10" name="Graphic 9" descr="Folder Search with solid fill">
            <a:extLst>
              <a:ext uri="{FF2B5EF4-FFF2-40B4-BE49-F238E27FC236}">
                <a16:creationId xmlns:a16="http://schemas.microsoft.com/office/drawing/2014/main" id="{DDEC4C04-8A99-0DD5-0F34-0600B7FD6B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799" y="541612"/>
            <a:ext cx="914400" cy="914400"/>
          </a:xfrm>
          <a:prstGeom prst="rect">
            <a:avLst/>
          </a:prstGeom>
        </p:spPr>
      </p:pic>
      <p:sp>
        <p:nvSpPr>
          <p:cNvPr id="11" name="Rectangle 10">
            <a:extLst>
              <a:ext uri="{FF2B5EF4-FFF2-40B4-BE49-F238E27FC236}">
                <a16:creationId xmlns:a16="http://schemas.microsoft.com/office/drawing/2014/main" id="{BBC19535-069A-5CE2-3EC4-774750744E23}"/>
              </a:ext>
            </a:extLst>
          </p:cNvPr>
          <p:cNvSpPr/>
          <p:nvPr/>
        </p:nvSpPr>
        <p:spPr>
          <a:xfrm rot="10800000">
            <a:off x="6073140" y="1645927"/>
            <a:ext cx="45719" cy="4411728"/>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12" name="TextBox 11">
            <a:extLst>
              <a:ext uri="{FF2B5EF4-FFF2-40B4-BE49-F238E27FC236}">
                <a16:creationId xmlns:a16="http://schemas.microsoft.com/office/drawing/2014/main" id="{1EA2D440-4C47-71F4-1F34-D01C92864BB7}"/>
              </a:ext>
            </a:extLst>
          </p:cNvPr>
          <p:cNvSpPr txBox="1"/>
          <p:nvPr/>
        </p:nvSpPr>
        <p:spPr>
          <a:xfrm>
            <a:off x="8016424" y="706425"/>
            <a:ext cx="2542858" cy="584775"/>
          </a:xfrm>
          <a:prstGeom prst="rect">
            <a:avLst/>
          </a:prstGeom>
          <a:noFill/>
        </p:spPr>
        <p:txBody>
          <a:bodyPr wrap="square" rtlCol="0">
            <a:spAutoFit/>
          </a:bodyPr>
          <a:lstStyle/>
          <a:p>
            <a:pPr algn="ctr"/>
            <a:r>
              <a:rPr lang="en-AU" sz="3200" dirty="0">
                <a:gradFill>
                  <a:gsLst>
                    <a:gs pos="0">
                      <a:srgbClr val="DFFDE4"/>
                    </a:gs>
                    <a:gs pos="100000">
                      <a:srgbClr val="93F9A4"/>
                    </a:gs>
                  </a:gsLst>
                  <a:lin ang="0" scaled="1"/>
                </a:gradFill>
                <a:latin typeface="DM Sans" pitchFamily="2" charset="0"/>
              </a:rPr>
              <a:t>Data Bias</a:t>
            </a:r>
          </a:p>
        </p:txBody>
      </p:sp>
      <p:sp>
        <p:nvSpPr>
          <p:cNvPr id="14" name="TextBox 13">
            <a:extLst>
              <a:ext uri="{FF2B5EF4-FFF2-40B4-BE49-F238E27FC236}">
                <a16:creationId xmlns:a16="http://schemas.microsoft.com/office/drawing/2014/main" id="{751B7C58-D9E4-AB23-40AA-A886676AE1BF}"/>
              </a:ext>
            </a:extLst>
          </p:cNvPr>
          <p:cNvSpPr txBox="1"/>
          <p:nvPr/>
        </p:nvSpPr>
        <p:spPr>
          <a:xfrm>
            <a:off x="6975323" y="1645926"/>
            <a:ext cx="4625060" cy="4196020"/>
          </a:xfrm>
          <a:prstGeom prst="rect">
            <a:avLst/>
          </a:prstGeom>
          <a:noFill/>
        </p:spPr>
        <p:txBody>
          <a:bodyPr wrap="square" rtlCol="0">
            <a:spAutoFit/>
          </a:bodyPr>
          <a:lstStyle/>
          <a:p>
            <a:pPr marL="285750" indent="-285750">
              <a:lnSpc>
                <a:spcPct val="150000"/>
              </a:lnSpc>
              <a:buClr>
                <a:srgbClr val="35F54C"/>
              </a:buClr>
              <a:buFont typeface="Arial" panose="020B0604020202020204" pitchFamily="34" charset="0"/>
              <a:buChar char="•"/>
            </a:pPr>
            <a:r>
              <a:rPr lang="en-AU" sz="1800" dirty="0">
                <a:solidFill>
                  <a:srgbClr val="93F9A4"/>
                </a:solidFill>
              </a:rPr>
              <a:t>Sampling Bias: </a:t>
            </a:r>
            <a:r>
              <a:rPr lang="en-AU" sz="1800" dirty="0">
                <a:solidFill>
                  <a:srgbClr val="FFFFFF"/>
                </a:solidFill>
              </a:rPr>
              <a:t>Only 18 of the 23755 weather stations throughout Europe and the Mediterranean have been included. This could misrepresent climate patterns, thus impacting any analyses.</a:t>
            </a:r>
          </a:p>
          <a:p>
            <a:pPr>
              <a:lnSpc>
                <a:spcPct val="150000"/>
              </a:lnSpc>
              <a:buClr>
                <a:srgbClr val="35F54C"/>
              </a:buClr>
            </a:pPr>
            <a:endParaRPr lang="en-AU" sz="1800" dirty="0">
              <a:solidFill>
                <a:srgbClr val="93F9A4"/>
              </a:solidFill>
            </a:endParaRPr>
          </a:p>
          <a:p>
            <a:pPr marL="285750" indent="-285750">
              <a:lnSpc>
                <a:spcPct val="150000"/>
              </a:lnSpc>
              <a:buClr>
                <a:srgbClr val="35F54C"/>
              </a:buClr>
              <a:buFont typeface="Arial" panose="020B0604020202020204" pitchFamily="34" charset="0"/>
              <a:buChar char="•"/>
            </a:pPr>
            <a:r>
              <a:rPr lang="en-AU" sz="1800" dirty="0">
                <a:solidFill>
                  <a:srgbClr val="93F9A4"/>
                </a:solidFill>
              </a:rPr>
              <a:t>Measurement Bias:</a:t>
            </a:r>
          </a:p>
          <a:p>
            <a:pPr marL="285750" lvl="5" indent="-285750">
              <a:lnSpc>
                <a:spcPct val="150000"/>
              </a:lnSpc>
              <a:buClr>
                <a:srgbClr val="35F54C"/>
              </a:buClr>
              <a:buFont typeface="Wingdings" panose="05000000000000000000" pitchFamily="2" charset="2"/>
              <a:buChar char="Ø"/>
            </a:pPr>
            <a:r>
              <a:rPr lang="en-AU" sz="1800" dirty="0">
                <a:solidFill>
                  <a:schemeClr val="accent6"/>
                </a:solidFill>
              </a:rPr>
              <a:t>Changes to measurement tools/methods</a:t>
            </a:r>
          </a:p>
          <a:p>
            <a:pPr marL="285750" lvl="5" indent="-285750">
              <a:lnSpc>
                <a:spcPct val="150000"/>
              </a:lnSpc>
              <a:buClr>
                <a:srgbClr val="35F54C"/>
              </a:buClr>
              <a:buFont typeface="Wingdings" panose="05000000000000000000" pitchFamily="2" charset="2"/>
              <a:buChar char="Ø"/>
            </a:pPr>
            <a:r>
              <a:rPr lang="en-AU" sz="1800" dirty="0">
                <a:solidFill>
                  <a:schemeClr val="accent6"/>
                </a:solidFill>
              </a:rPr>
              <a:t>Human subjectivity in determining “pleasant weather” </a:t>
            </a:r>
          </a:p>
        </p:txBody>
      </p:sp>
    </p:spTree>
    <p:extLst>
      <p:ext uri="{BB962C8B-B14F-4D97-AF65-F5344CB8AC3E}">
        <p14:creationId xmlns:p14="http://schemas.microsoft.com/office/powerpoint/2010/main" val="309922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1A4D610-3498-9B49-8E5D-39E46117E006}"/>
              </a:ext>
            </a:extLst>
          </p:cNvPr>
          <p:cNvSpPr txBox="1"/>
          <p:nvPr/>
        </p:nvSpPr>
        <p:spPr>
          <a:xfrm>
            <a:off x="1462779" y="643121"/>
            <a:ext cx="3726981" cy="584775"/>
          </a:xfrm>
          <a:prstGeom prst="rect">
            <a:avLst/>
          </a:prstGeom>
          <a:noFill/>
        </p:spPr>
        <p:txBody>
          <a:bodyPr wrap="square" rtlCol="0">
            <a:spAutoFit/>
          </a:bodyPr>
          <a:lstStyle/>
          <a:p>
            <a:pPr algn="ctr"/>
            <a:r>
              <a:rPr lang="en-AU" sz="3200" dirty="0">
                <a:gradFill>
                  <a:gsLst>
                    <a:gs pos="0">
                      <a:srgbClr val="DFFDE4"/>
                    </a:gs>
                    <a:gs pos="100000">
                      <a:srgbClr val="93F9A4"/>
                    </a:gs>
                  </a:gsLst>
                  <a:lin ang="0" scaled="1"/>
                </a:gradFill>
                <a:latin typeface="DM Sans" pitchFamily="2" charset="0"/>
              </a:rPr>
              <a:t>Data Optimisation</a:t>
            </a:r>
          </a:p>
        </p:txBody>
      </p:sp>
      <p:sp>
        <p:nvSpPr>
          <p:cNvPr id="11" name="Rectangle 10">
            <a:extLst>
              <a:ext uri="{FF2B5EF4-FFF2-40B4-BE49-F238E27FC236}">
                <a16:creationId xmlns:a16="http://schemas.microsoft.com/office/drawing/2014/main" id="{BBC19535-069A-5CE2-3EC4-774750744E23}"/>
              </a:ext>
            </a:extLst>
          </p:cNvPr>
          <p:cNvSpPr/>
          <p:nvPr/>
        </p:nvSpPr>
        <p:spPr>
          <a:xfrm rot="10800000">
            <a:off x="1018429" y="1645927"/>
            <a:ext cx="45719" cy="4411728"/>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pic>
        <p:nvPicPr>
          <p:cNvPr id="7" name="Picture 6">
            <a:extLst>
              <a:ext uri="{FF2B5EF4-FFF2-40B4-BE49-F238E27FC236}">
                <a16:creationId xmlns:a16="http://schemas.microsoft.com/office/drawing/2014/main" id="{CF9F6D40-6F41-389E-B10C-F7010E750F1E}"/>
              </a:ext>
            </a:extLst>
          </p:cNvPr>
          <p:cNvPicPr>
            <a:picLocks noChangeAspect="1"/>
          </p:cNvPicPr>
          <p:nvPr/>
        </p:nvPicPr>
        <p:blipFill>
          <a:blip r:embed="rId3"/>
          <a:stretch>
            <a:fillRect/>
          </a:stretch>
        </p:blipFill>
        <p:spPr>
          <a:xfrm>
            <a:off x="7931486" y="463068"/>
            <a:ext cx="3590888" cy="2640359"/>
          </a:xfrm>
          <a:prstGeom prst="rect">
            <a:avLst/>
          </a:prstGeom>
        </p:spPr>
      </p:pic>
      <p:pic>
        <p:nvPicPr>
          <p:cNvPr id="9" name="Picture 8">
            <a:extLst>
              <a:ext uri="{FF2B5EF4-FFF2-40B4-BE49-F238E27FC236}">
                <a16:creationId xmlns:a16="http://schemas.microsoft.com/office/drawing/2014/main" id="{D1A75E61-AEB8-AE76-9608-E6359EFACEE1}"/>
              </a:ext>
            </a:extLst>
          </p:cNvPr>
          <p:cNvPicPr>
            <a:picLocks noChangeAspect="1"/>
          </p:cNvPicPr>
          <p:nvPr/>
        </p:nvPicPr>
        <p:blipFill>
          <a:blip r:embed="rId4"/>
          <a:stretch>
            <a:fillRect/>
          </a:stretch>
        </p:blipFill>
        <p:spPr>
          <a:xfrm>
            <a:off x="7931486" y="3187327"/>
            <a:ext cx="3590888" cy="3198233"/>
          </a:xfrm>
          <a:prstGeom prst="rect">
            <a:avLst/>
          </a:prstGeom>
        </p:spPr>
      </p:pic>
      <p:sp>
        <p:nvSpPr>
          <p:cNvPr id="2" name="TextBox 1">
            <a:extLst>
              <a:ext uri="{FF2B5EF4-FFF2-40B4-BE49-F238E27FC236}">
                <a16:creationId xmlns:a16="http://schemas.microsoft.com/office/drawing/2014/main" id="{623CCDA4-29BC-A452-9F16-A21E5FDE8159}"/>
              </a:ext>
            </a:extLst>
          </p:cNvPr>
          <p:cNvSpPr txBox="1"/>
          <p:nvPr/>
        </p:nvSpPr>
        <p:spPr>
          <a:xfrm>
            <a:off x="1462779" y="1645927"/>
            <a:ext cx="5852422" cy="3826689"/>
          </a:xfrm>
          <a:prstGeom prst="rect">
            <a:avLst/>
          </a:prstGeom>
          <a:noFill/>
        </p:spPr>
        <p:txBody>
          <a:bodyPr wrap="square" rtlCol="0">
            <a:spAutoFit/>
          </a:bodyPr>
          <a:lstStyle/>
          <a:p>
            <a:pPr marL="342900" indent="-342900">
              <a:lnSpc>
                <a:spcPct val="150000"/>
              </a:lnSpc>
              <a:spcAft>
                <a:spcPts val="1800"/>
              </a:spcAft>
              <a:buClr>
                <a:srgbClr val="35F54C"/>
              </a:buClr>
              <a:buFont typeface="Arial" panose="020B0604020202020204" pitchFamily="34" charset="0"/>
              <a:buChar char="•"/>
            </a:pPr>
            <a:r>
              <a:rPr lang="en-AU" sz="1800" b="1" dirty="0">
                <a:solidFill>
                  <a:srgbClr val="93F9A4"/>
                </a:solidFill>
              </a:rPr>
              <a:t>Gradient descent </a:t>
            </a:r>
            <a:r>
              <a:rPr lang="en-AU" sz="1800" dirty="0">
                <a:solidFill>
                  <a:schemeClr val="bg2"/>
                </a:solidFill>
              </a:rPr>
              <a:t>was applied to temperature data from various weather stations across different years.</a:t>
            </a:r>
          </a:p>
          <a:p>
            <a:pPr marL="342900" indent="-342900">
              <a:lnSpc>
                <a:spcPct val="150000"/>
              </a:lnSpc>
              <a:spcAft>
                <a:spcPts val="1800"/>
              </a:spcAft>
              <a:buClr>
                <a:srgbClr val="35F54C"/>
              </a:buClr>
              <a:buFont typeface="Arial" panose="020B0604020202020204" pitchFamily="34" charset="0"/>
              <a:buChar char="•"/>
            </a:pPr>
            <a:r>
              <a:rPr lang="en-AU" sz="1800" dirty="0">
                <a:solidFill>
                  <a:schemeClr val="bg2"/>
                </a:solidFill>
              </a:rPr>
              <a:t>Finds parameters for the best-fit line or curve that minimises the cost function (error between predicted and actual values).</a:t>
            </a:r>
          </a:p>
          <a:p>
            <a:pPr marL="342900" indent="-342900">
              <a:lnSpc>
                <a:spcPct val="150000"/>
              </a:lnSpc>
              <a:spcAft>
                <a:spcPts val="1800"/>
              </a:spcAft>
              <a:buClr>
                <a:srgbClr val="35F54C"/>
              </a:buClr>
              <a:buFont typeface="Arial" panose="020B0604020202020204" pitchFamily="34" charset="0"/>
              <a:buChar char="•"/>
            </a:pPr>
            <a:r>
              <a:rPr lang="en-AU" sz="1800" dirty="0">
                <a:solidFill>
                  <a:schemeClr val="accent6"/>
                </a:solidFill>
              </a:rPr>
              <a:t>Cost function approached zero (approx. 0.5) in all cases, meaning the data could be approximated accurately.</a:t>
            </a:r>
          </a:p>
        </p:txBody>
      </p:sp>
    </p:spTree>
    <p:extLst>
      <p:ext uri="{BB962C8B-B14F-4D97-AF65-F5344CB8AC3E}">
        <p14:creationId xmlns:p14="http://schemas.microsoft.com/office/powerpoint/2010/main" val="1097529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grpSp>
        <p:nvGrpSpPr>
          <p:cNvPr id="2049" name="Group 2048">
            <a:extLst>
              <a:ext uri="{FF2B5EF4-FFF2-40B4-BE49-F238E27FC236}">
                <a16:creationId xmlns:a16="http://schemas.microsoft.com/office/drawing/2014/main" id="{5139B675-82C7-0C08-43A6-DD0A0700D16A}"/>
              </a:ext>
            </a:extLst>
          </p:cNvPr>
          <p:cNvGrpSpPr/>
          <p:nvPr/>
        </p:nvGrpSpPr>
        <p:grpSpPr>
          <a:xfrm>
            <a:off x="1143000" y="327794"/>
            <a:ext cx="30516254" cy="6192703"/>
            <a:chOff x="1143000" y="327794"/>
            <a:chExt cx="30516254" cy="6192703"/>
          </a:xfrm>
        </p:grpSpPr>
        <p:grpSp>
          <p:nvGrpSpPr>
            <p:cNvPr id="2048" name="Group 2047">
              <a:extLst>
                <a:ext uri="{FF2B5EF4-FFF2-40B4-BE49-F238E27FC236}">
                  <a16:creationId xmlns:a16="http://schemas.microsoft.com/office/drawing/2014/main" id="{AA8A59FD-0598-DBB0-5829-2172AC4AB74B}"/>
                </a:ext>
              </a:extLst>
            </p:cNvPr>
            <p:cNvGrpSpPr/>
            <p:nvPr/>
          </p:nvGrpSpPr>
          <p:grpSpPr>
            <a:xfrm>
              <a:off x="21750373" y="327794"/>
              <a:ext cx="9908881" cy="6172199"/>
              <a:chOff x="21750373" y="331212"/>
              <a:chExt cx="9908881" cy="6172199"/>
            </a:xfrm>
          </p:grpSpPr>
          <p:pic>
            <p:nvPicPr>
              <p:cNvPr id="45" name="Picture 44">
                <a:extLst>
                  <a:ext uri="{FF2B5EF4-FFF2-40B4-BE49-F238E27FC236}">
                    <a16:creationId xmlns:a16="http://schemas.microsoft.com/office/drawing/2014/main" id="{128DDC86-33E3-A594-27B7-0DFCDCDDEC5A}"/>
                  </a:ext>
                </a:extLst>
              </p:cNvPr>
              <p:cNvPicPr>
                <a:picLocks noChangeAspect="1"/>
              </p:cNvPicPr>
              <p:nvPr/>
            </p:nvPicPr>
            <p:blipFill>
              <a:blip r:embed="rId3"/>
              <a:stretch>
                <a:fillRect/>
              </a:stretch>
            </p:blipFill>
            <p:spPr>
              <a:xfrm>
                <a:off x="21750373" y="336611"/>
                <a:ext cx="9908881" cy="6166800"/>
              </a:xfrm>
              <a:prstGeom prst="rect">
                <a:avLst/>
              </a:prstGeom>
              <a:ln w="31750">
                <a:gradFill>
                  <a:gsLst>
                    <a:gs pos="0">
                      <a:srgbClr val="35F54C"/>
                    </a:gs>
                    <a:gs pos="100000">
                      <a:srgbClr val="93F9A4"/>
                    </a:gs>
                  </a:gsLst>
                  <a:lin ang="5400000" scaled="1"/>
                </a:gradFill>
              </a:ln>
            </p:spPr>
          </p:pic>
          <p:grpSp>
            <p:nvGrpSpPr>
              <p:cNvPr id="63" name="Group 62">
                <a:extLst>
                  <a:ext uri="{FF2B5EF4-FFF2-40B4-BE49-F238E27FC236}">
                    <a16:creationId xmlns:a16="http://schemas.microsoft.com/office/drawing/2014/main" id="{DA5265FF-6265-E71D-F019-80200D1F6701}"/>
                  </a:ext>
                </a:extLst>
              </p:cNvPr>
              <p:cNvGrpSpPr/>
              <p:nvPr/>
            </p:nvGrpSpPr>
            <p:grpSpPr>
              <a:xfrm>
                <a:off x="21751813" y="331212"/>
                <a:ext cx="9711706" cy="6172199"/>
                <a:chOff x="21751813" y="331212"/>
                <a:chExt cx="9711706" cy="6172199"/>
              </a:xfrm>
            </p:grpSpPr>
            <p:pic>
              <p:nvPicPr>
                <p:cNvPr id="43" name="Picture 42" descr="A screenshot of a color chart&#10;&#10;Description automatically generated">
                  <a:extLst>
                    <a:ext uri="{FF2B5EF4-FFF2-40B4-BE49-F238E27FC236}">
                      <a16:creationId xmlns:a16="http://schemas.microsoft.com/office/drawing/2014/main" id="{9E4024E4-F4BB-D669-80DA-077E9992D137}"/>
                    </a:ext>
                  </a:extLst>
                </p:cNvPr>
                <p:cNvPicPr>
                  <a:picLocks noChangeAspect="1"/>
                </p:cNvPicPr>
                <p:nvPr/>
              </p:nvPicPr>
              <p:blipFill>
                <a:blip r:embed="rId4"/>
                <a:stretch>
                  <a:fillRect/>
                </a:stretch>
              </p:blipFill>
              <p:spPr>
                <a:xfrm>
                  <a:off x="26704813" y="1843444"/>
                  <a:ext cx="4758706" cy="2938840"/>
                </a:xfrm>
                <a:prstGeom prst="rect">
                  <a:avLst/>
                </a:prstGeom>
              </p:spPr>
            </p:pic>
            <p:sp>
              <p:nvSpPr>
                <p:cNvPr id="46" name="Rectangle 45">
                  <a:extLst>
                    <a:ext uri="{FF2B5EF4-FFF2-40B4-BE49-F238E27FC236}">
                      <a16:creationId xmlns:a16="http://schemas.microsoft.com/office/drawing/2014/main" id="{E545D627-8AFB-5B6F-537A-6E60E56FB28F}"/>
                    </a:ext>
                  </a:extLst>
                </p:cNvPr>
                <p:cNvSpPr/>
                <p:nvPr/>
              </p:nvSpPr>
              <p:spPr>
                <a:xfrm>
                  <a:off x="21751813" y="331212"/>
                  <a:ext cx="4953000" cy="6172199"/>
                </a:xfrm>
                <a:prstGeom prst="rect">
                  <a:avLst/>
                </a:prstGeom>
                <a:gradFill flip="none" rotWithShape="1">
                  <a:gsLst>
                    <a:gs pos="0">
                      <a:schemeClr val="accent1">
                        <a:lumMod val="0"/>
                        <a:alpha val="0"/>
                      </a:schemeClr>
                    </a:gs>
                    <a:gs pos="100000">
                      <a:schemeClr val="tx1">
                        <a:lumMod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TextBox 46">
                  <a:extLst>
                    <a:ext uri="{FF2B5EF4-FFF2-40B4-BE49-F238E27FC236}">
                      <a16:creationId xmlns:a16="http://schemas.microsoft.com/office/drawing/2014/main" id="{76C73015-EE1F-AAC0-D1F7-C2D241337EA0}"/>
                    </a:ext>
                  </a:extLst>
                </p:cNvPr>
                <p:cNvSpPr txBox="1"/>
                <p:nvPr/>
              </p:nvSpPr>
              <p:spPr>
                <a:xfrm>
                  <a:off x="22286718" y="1843444"/>
                  <a:ext cx="4330805" cy="2303195"/>
                </a:xfrm>
                <a:prstGeom prst="rect">
                  <a:avLst/>
                </a:prstGeom>
                <a:noFill/>
              </p:spPr>
              <p:txBody>
                <a:bodyPr wrap="square" rtlCol="0">
                  <a:spAutoFit/>
                </a:bodyPr>
                <a:lstStyle/>
                <a:p>
                  <a:pPr>
                    <a:lnSpc>
                      <a:spcPct val="150000"/>
                    </a:lnSpc>
                  </a:pPr>
                  <a:r>
                    <a:rPr lang="en-AU" sz="1800" b="1" dirty="0">
                      <a:solidFill>
                        <a:srgbClr val="93F9A4"/>
                      </a:solidFill>
                    </a:rPr>
                    <a:t>ANNs </a:t>
                  </a:r>
                  <a:r>
                    <a:rPr lang="en-AU" sz="1800" dirty="0">
                      <a:solidFill>
                        <a:schemeClr val="bg2"/>
                      </a:solidFill>
                    </a:rPr>
                    <a:t>were used to classify our weather data by processing data points through layers of neurons.</a:t>
                  </a:r>
                </a:p>
                <a:p>
                  <a:pPr>
                    <a:lnSpc>
                      <a:spcPct val="150000"/>
                    </a:lnSpc>
                  </a:pPr>
                  <a:endParaRPr lang="en-AU" sz="800" dirty="0">
                    <a:solidFill>
                      <a:schemeClr val="bg2"/>
                    </a:solidFill>
                  </a:endParaRPr>
                </a:p>
                <a:p>
                  <a:pPr>
                    <a:lnSpc>
                      <a:spcPct val="150000"/>
                    </a:lnSpc>
                  </a:pPr>
                  <a:r>
                    <a:rPr lang="en-AU" sz="1800" dirty="0">
                      <a:solidFill>
                        <a:schemeClr val="bg2"/>
                      </a:solidFill>
                    </a:rPr>
                    <a:t>Multiple combinations of neuron layers and neuron totals were trialled.</a:t>
                  </a:r>
                </a:p>
              </p:txBody>
            </p:sp>
            <p:pic>
              <p:nvPicPr>
                <p:cNvPr id="42" name="Picture 2" descr="How to Program a Neural Network. A step-by-step guide to implementing a… |  by Callum Bruce | Towards Data Science">
                  <a:extLst>
                    <a:ext uri="{FF2B5EF4-FFF2-40B4-BE49-F238E27FC236}">
                      <a16:creationId xmlns:a16="http://schemas.microsoft.com/office/drawing/2014/main" id="{F52F706A-8F76-B9B9-D8BC-4A20029464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5163" y="4176945"/>
                  <a:ext cx="3553913" cy="114808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91F40CF-0F86-EEED-8EDA-52B2AD5CFC4F}"/>
                    </a:ext>
                  </a:extLst>
                </p:cNvPr>
                <p:cNvSpPr txBox="1"/>
                <p:nvPr/>
              </p:nvSpPr>
              <p:spPr>
                <a:xfrm>
                  <a:off x="26704813" y="4786322"/>
                  <a:ext cx="3816456" cy="335156"/>
                </a:xfrm>
                <a:prstGeom prst="rect">
                  <a:avLst/>
                </a:prstGeom>
                <a:noFill/>
              </p:spPr>
              <p:txBody>
                <a:bodyPr wrap="square" rtlCol="0">
                  <a:spAutoFit/>
                </a:bodyPr>
                <a:lstStyle/>
                <a:p>
                  <a:pPr>
                    <a:lnSpc>
                      <a:spcPct val="150000"/>
                    </a:lnSpc>
                  </a:pPr>
                  <a:r>
                    <a:rPr lang="en-AU" sz="1200" dirty="0">
                      <a:solidFill>
                        <a:schemeClr val="bg2">
                          <a:lumMod val="75000"/>
                        </a:schemeClr>
                      </a:solidFill>
                    </a:rPr>
                    <a:t>Confusion Matrix: ANN Testing Data</a:t>
                  </a:r>
                </a:p>
              </p:txBody>
            </p:sp>
          </p:grpSp>
        </p:grpSp>
        <p:grpSp>
          <p:nvGrpSpPr>
            <p:cNvPr id="62" name="Group 61">
              <a:extLst>
                <a:ext uri="{FF2B5EF4-FFF2-40B4-BE49-F238E27FC236}">
                  <a16:creationId xmlns:a16="http://schemas.microsoft.com/office/drawing/2014/main" id="{F5EC6D45-A24D-C8C5-51F5-7D84B8854709}"/>
                </a:ext>
              </a:extLst>
            </p:cNvPr>
            <p:cNvGrpSpPr/>
            <p:nvPr/>
          </p:nvGrpSpPr>
          <p:grpSpPr>
            <a:xfrm>
              <a:off x="11441584" y="336611"/>
              <a:ext cx="9910755" cy="6183886"/>
              <a:chOff x="11441584" y="336611"/>
              <a:chExt cx="9910755" cy="6183886"/>
            </a:xfrm>
          </p:grpSpPr>
          <p:pic>
            <p:nvPicPr>
              <p:cNvPr id="34" name="Picture 33">
                <a:extLst>
                  <a:ext uri="{FF2B5EF4-FFF2-40B4-BE49-F238E27FC236}">
                    <a16:creationId xmlns:a16="http://schemas.microsoft.com/office/drawing/2014/main" id="{61572125-A8D3-6891-A6AD-447508E1A8BB}"/>
                  </a:ext>
                </a:extLst>
              </p:cNvPr>
              <p:cNvPicPr preferRelativeResize="0">
                <a:picLocks/>
              </p:cNvPicPr>
              <p:nvPr/>
            </p:nvPicPr>
            <p:blipFill>
              <a:blip r:embed="rId6"/>
              <a:stretch>
                <a:fillRect/>
              </a:stretch>
            </p:blipFill>
            <p:spPr>
              <a:xfrm>
                <a:off x="11445139" y="336611"/>
                <a:ext cx="9907200" cy="6166800"/>
              </a:xfrm>
              <a:prstGeom prst="rect">
                <a:avLst/>
              </a:prstGeom>
              <a:ln w="31750">
                <a:gradFill>
                  <a:gsLst>
                    <a:gs pos="0">
                      <a:srgbClr val="35F54C"/>
                    </a:gs>
                    <a:gs pos="100000">
                      <a:srgbClr val="93F9A4"/>
                    </a:gs>
                  </a:gsLst>
                  <a:lin ang="5400000" scaled="1"/>
                </a:gradFill>
              </a:ln>
            </p:spPr>
          </p:pic>
          <p:grpSp>
            <p:nvGrpSpPr>
              <p:cNvPr id="61" name="Group 60">
                <a:extLst>
                  <a:ext uri="{FF2B5EF4-FFF2-40B4-BE49-F238E27FC236}">
                    <a16:creationId xmlns:a16="http://schemas.microsoft.com/office/drawing/2014/main" id="{F2033958-5575-3B43-DBF7-E57CBEEE3891}"/>
                  </a:ext>
                </a:extLst>
              </p:cNvPr>
              <p:cNvGrpSpPr/>
              <p:nvPr/>
            </p:nvGrpSpPr>
            <p:grpSpPr>
              <a:xfrm>
                <a:off x="11441584" y="348298"/>
                <a:ext cx="9446047" cy="6172199"/>
                <a:chOff x="11441584" y="348298"/>
                <a:chExt cx="9446047" cy="6172199"/>
              </a:xfrm>
            </p:grpSpPr>
            <p:sp>
              <p:nvSpPr>
                <p:cNvPr id="37" name="Rectangle 36">
                  <a:extLst>
                    <a:ext uri="{FF2B5EF4-FFF2-40B4-BE49-F238E27FC236}">
                      <a16:creationId xmlns:a16="http://schemas.microsoft.com/office/drawing/2014/main" id="{C676D042-47AD-6A71-AB02-52D5E4E1D911}"/>
                    </a:ext>
                  </a:extLst>
                </p:cNvPr>
                <p:cNvSpPr/>
                <p:nvPr/>
              </p:nvSpPr>
              <p:spPr>
                <a:xfrm>
                  <a:off x="11441584" y="348298"/>
                  <a:ext cx="4953000" cy="6172199"/>
                </a:xfrm>
                <a:prstGeom prst="rect">
                  <a:avLst/>
                </a:prstGeom>
                <a:gradFill flip="none" rotWithShape="1">
                  <a:gsLst>
                    <a:gs pos="0">
                      <a:schemeClr val="accent1">
                        <a:lumMod val="0"/>
                        <a:alpha val="0"/>
                      </a:schemeClr>
                    </a:gs>
                    <a:gs pos="100000">
                      <a:schemeClr val="tx1">
                        <a:lumMod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73EA8B9D-7527-4936-721D-32934A71E56D}"/>
                    </a:ext>
                  </a:extLst>
                </p:cNvPr>
                <p:cNvSpPr txBox="1"/>
                <p:nvPr/>
              </p:nvSpPr>
              <p:spPr>
                <a:xfrm>
                  <a:off x="12191994" y="2369735"/>
                  <a:ext cx="4575949" cy="2118529"/>
                </a:xfrm>
                <a:prstGeom prst="rect">
                  <a:avLst/>
                </a:prstGeom>
                <a:noFill/>
              </p:spPr>
              <p:txBody>
                <a:bodyPr wrap="square" rtlCol="0">
                  <a:spAutoFit/>
                </a:bodyPr>
                <a:lstStyle/>
                <a:p>
                  <a:pPr>
                    <a:lnSpc>
                      <a:spcPct val="150000"/>
                    </a:lnSpc>
                  </a:pPr>
                  <a:r>
                    <a:rPr lang="en-AU" sz="1800" b="1" dirty="0">
                      <a:solidFill>
                        <a:srgbClr val="93F9A4"/>
                      </a:solidFill>
                    </a:rPr>
                    <a:t>Decision Trees </a:t>
                  </a:r>
                  <a:r>
                    <a:rPr lang="en-AU" sz="1800" dirty="0">
                      <a:solidFill>
                        <a:schemeClr val="bg2"/>
                      </a:solidFill>
                    </a:rPr>
                    <a:t>make predictions of data points by asking multiple questions – sorting the data like a flowchart.</a:t>
                  </a:r>
                </a:p>
                <a:p>
                  <a:pPr>
                    <a:lnSpc>
                      <a:spcPct val="150000"/>
                    </a:lnSpc>
                  </a:pPr>
                  <a:endParaRPr lang="en-AU" sz="1800" dirty="0">
                    <a:solidFill>
                      <a:schemeClr val="bg2"/>
                    </a:solidFill>
                  </a:endParaRPr>
                </a:p>
                <a:p>
                  <a:pPr>
                    <a:lnSpc>
                      <a:spcPct val="150000"/>
                    </a:lnSpc>
                  </a:pPr>
                  <a:r>
                    <a:rPr lang="en-AU" sz="1800" dirty="0">
                      <a:solidFill>
                        <a:schemeClr val="bg2"/>
                      </a:solidFill>
                    </a:rPr>
                    <a:t>Our decision tree overfit the training data.</a:t>
                  </a:r>
                </a:p>
              </p:txBody>
            </p:sp>
            <p:pic>
              <p:nvPicPr>
                <p:cNvPr id="40" name="Picture 39">
                  <a:extLst>
                    <a:ext uri="{FF2B5EF4-FFF2-40B4-BE49-F238E27FC236}">
                      <a16:creationId xmlns:a16="http://schemas.microsoft.com/office/drawing/2014/main" id="{E812FAD8-8932-71A0-704E-6D7BE7DFAA33}"/>
                    </a:ext>
                  </a:extLst>
                </p:cNvPr>
                <p:cNvPicPr>
                  <a:picLocks noChangeAspect="1"/>
                </p:cNvPicPr>
                <p:nvPr/>
              </p:nvPicPr>
              <p:blipFill>
                <a:blip r:embed="rId7"/>
                <a:stretch>
                  <a:fillRect/>
                </a:stretch>
              </p:blipFill>
              <p:spPr>
                <a:xfrm>
                  <a:off x="17071175" y="1721969"/>
                  <a:ext cx="3604572" cy="3181791"/>
                </a:xfrm>
                <a:prstGeom prst="rect">
                  <a:avLst/>
                </a:prstGeom>
              </p:spPr>
            </p:pic>
            <p:sp>
              <p:nvSpPr>
                <p:cNvPr id="48" name="TextBox 47">
                  <a:extLst>
                    <a:ext uri="{FF2B5EF4-FFF2-40B4-BE49-F238E27FC236}">
                      <a16:creationId xmlns:a16="http://schemas.microsoft.com/office/drawing/2014/main" id="{7CB36B15-2B4B-FB0B-E3F6-E678F8ECE79B}"/>
                    </a:ext>
                  </a:extLst>
                </p:cNvPr>
                <p:cNvSpPr txBox="1"/>
                <p:nvPr/>
              </p:nvSpPr>
              <p:spPr>
                <a:xfrm>
                  <a:off x="17071175" y="4903760"/>
                  <a:ext cx="3816456" cy="335156"/>
                </a:xfrm>
                <a:prstGeom prst="rect">
                  <a:avLst/>
                </a:prstGeom>
                <a:noFill/>
              </p:spPr>
              <p:txBody>
                <a:bodyPr wrap="square" rtlCol="0">
                  <a:spAutoFit/>
                </a:bodyPr>
                <a:lstStyle/>
                <a:p>
                  <a:pPr>
                    <a:lnSpc>
                      <a:spcPct val="150000"/>
                    </a:lnSpc>
                  </a:pPr>
                  <a:r>
                    <a:rPr lang="en-AU" sz="1200" dirty="0">
                      <a:solidFill>
                        <a:schemeClr val="bg2">
                          <a:lumMod val="75000"/>
                        </a:schemeClr>
                      </a:solidFill>
                    </a:rPr>
                    <a:t>Decision Tree made during project</a:t>
                  </a:r>
                </a:p>
              </p:txBody>
            </p:sp>
          </p:grpSp>
        </p:grpSp>
        <p:grpSp>
          <p:nvGrpSpPr>
            <p:cNvPr id="56" name="Group 55">
              <a:extLst>
                <a:ext uri="{FF2B5EF4-FFF2-40B4-BE49-F238E27FC236}">
                  <a16:creationId xmlns:a16="http://schemas.microsoft.com/office/drawing/2014/main" id="{85751942-85F9-6B13-26DE-422C642E0971}"/>
                </a:ext>
              </a:extLst>
            </p:cNvPr>
            <p:cNvGrpSpPr/>
            <p:nvPr/>
          </p:nvGrpSpPr>
          <p:grpSpPr>
            <a:xfrm>
              <a:off x="1143000" y="342899"/>
              <a:ext cx="9904105" cy="6172199"/>
              <a:chOff x="1143000" y="342899"/>
              <a:chExt cx="9904105" cy="6172199"/>
            </a:xfrm>
          </p:grpSpPr>
          <p:pic>
            <p:nvPicPr>
              <p:cNvPr id="24" name="Picture 23">
                <a:extLst>
                  <a:ext uri="{FF2B5EF4-FFF2-40B4-BE49-F238E27FC236}">
                    <a16:creationId xmlns:a16="http://schemas.microsoft.com/office/drawing/2014/main" id="{2BD08784-4F9F-0DA2-14B3-304636C48033}"/>
                  </a:ext>
                </a:extLst>
              </p:cNvPr>
              <p:cNvPicPr>
                <a:picLocks noChangeAspect="1"/>
              </p:cNvPicPr>
              <p:nvPr/>
            </p:nvPicPr>
            <p:blipFill>
              <a:blip r:embed="rId8"/>
              <a:stretch>
                <a:fillRect/>
              </a:stretch>
            </p:blipFill>
            <p:spPr>
              <a:xfrm>
                <a:off x="1144875" y="342899"/>
                <a:ext cx="9902230" cy="6172199"/>
              </a:xfrm>
              <a:prstGeom prst="rect">
                <a:avLst/>
              </a:prstGeom>
              <a:ln w="31750">
                <a:gradFill>
                  <a:gsLst>
                    <a:gs pos="0">
                      <a:srgbClr val="35F54C"/>
                    </a:gs>
                    <a:gs pos="100000">
                      <a:srgbClr val="93F9A4"/>
                    </a:gs>
                  </a:gsLst>
                  <a:lin ang="5400000" scaled="1"/>
                </a:gradFill>
              </a:ln>
            </p:spPr>
          </p:pic>
          <p:grpSp>
            <p:nvGrpSpPr>
              <p:cNvPr id="55" name="Group 54">
                <a:extLst>
                  <a:ext uri="{FF2B5EF4-FFF2-40B4-BE49-F238E27FC236}">
                    <a16:creationId xmlns:a16="http://schemas.microsoft.com/office/drawing/2014/main" id="{0BFECCD9-B92D-C996-6830-3FE4D71B6A5D}"/>
                  </a:ext>
                </a:extLst>
              </p:cNvPr>
              <p:cNvGrpSpPr/>
              <p:nvPr/>
            </p:nvGrpSpPr>
            <p:grpSpPr>
              <a:xfrm>
                <a:off x="1143000" y="342899"/>
                <a:ext cx="9561969" cy="6172199"/>
                <a:chOff x="1143000" y="342899"/>
                <a:chExt cx="9561969" cy="6172199"/>
              </a:xfrm>
            </p:grpSpPr>
            <p:sp>
              <p:nvSpPr>
                <p:cNvPr id="25" name="Rectangle 24">
                  <a:extLst>
                    <a:ext uri="{FF2B5EF4-FFF2-40B4-BE49-F238E27FC236}">
                      <a16:creationId xmlns:a16="http://schemas.microsoft.com/office/drawing/2014/main" id="{76C240ED-CC59-49B5-B3D5-27CA9AF0BC84}"/>
                    </a:ext>
                  </a:extLst>
                </p:cNvPr>
                <p:cNvSpPr/>
                <p:nvPr/>
              </p:nvSpPr>
              <p:spPr>
                <a:xfrm>
                  <a:off x="1143000" y="342899"/>
                  <a:ext cx="4953000" cy="6172199"/>
                </a:xfrm>
                <a:prstGeom prst="rect">
                  <a:avLst/>
                </a:prstGeom>
                <a:gradFill flip="none" rotWithShape="1">
                  <a:gsLst>
                    <a:gs pos="0">
                      <a:schemeClr val="accent1">
                        <a:lumMod val="0"/>
                        <a:alpha val="0"/>
                      </a:schemeClr>
                    </a:gs>
                    <a:gs pos="100000">
                      <a:schemeClr val="tx1">
                        <a:lumMod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441BAA74-6C63-83A8-A334-4F6049DBED53}"/>
                    </a:ext>
                  </a:extLst>
                </p:cNvPr>
                <p:cNvSpPr txBox="1"/>
                <p:nvPr/>
              </p:nvSpPr>
              <p:spPr>
                <a:xfrm>
                  <a:off x="1623822" y="2161986"/>
                  <a:ext cx="3646310" cy="2534027"/>
                </a:xfrm>
                <a:prstGeom prst="rect">
                  <a:avLst/>
                </a:prstGeom>
                <a:noFill/>
              </p:spPr>
              <p:txBody>
                <a:bodyPr wrap="square" rtlCol="0">
                  <a:spAutoFit/>
                </a:bodyPr>
                <a:lstStyle/>
                <a:p>
                  <a:pPr>
                    <a:lnSpc>
                      <a:spcPct val="150000"/>
                    </a:lnSpc>
                  </a:pPr>
                  <a:r>
                    <a:rPr lang="en-AU" sz="1800" b="1" dirty="0">
                      <a:solidFill>
                        <a:srgbClr val="93F9A4"/>
                      </a:solidFill>
                    </a:rPr>
                    <a:t>KNN</a:t>
                  </a:r>
                  <a:r>
                    <a:rPr lang="en-AU" sz="1800" dirty="0">
                      <a:solidFill>
                        <a:schemeClr val="bg2"/>
                      </a:solidFill>
                    </a:rPr>
                    <a:t> was used to classify a given day’s weather data as pleasant or unpleasant by comparing data points to their closest neighbouring points and the category to which they belonged.</a:t>
                  </a:r>
                </a:p>
              </p:txBody>
            </p:sp>
            <p:pic>
              <p:nvPicPr>
                <p:cNvPr id="27" name="Picture 26">
                  <a:extLst>
                    <a:ext uri="{FF2B5EF4-FFF2-40B4-BE49-F238E27FC236}">
                      <a16:creationId xmlns:a16="http://schemas.microsoft.com/office/drawing/2014/main" id="{B98155AF-EDD6-EC6A-97F9-8AD7CB94A769}"/>
                    </a:ext>
                  </a:extLst>
                </p:cNvPr>
                <p:cNvPicPr>
                  <a:picLocks noChangeAspect="1"/>
                </p:cNvPicPr>
                <p:nvPr/>
              </p:nvPicPr>
              <p:blipFill>
                <a:blip r:embed="rId9"/>
                <a:stretch>
                  <a:fillRect/>
                </a:stretch>
              </p:blipFill>
              <p:spPr>
                <a:xfrm>
                  <a:off x="5946263" y="1954235"/>
                  <a:ext cx="4758706" cy="2949525"/>
                </a:xfrm>
                <a:prstGeom prst="rect">
                  <a:avLst/>
                </a:prstGeom>
              </p:spPr>
            </p:pic>
            <p:sp>
              <p:nvSpPr>
                <p:cNvPr id="28" name="TextBox 27">
                  <a:extLst>
                    <a:ext uri="{FF2B5EF4-FFF2-40B4-BE49-F238E27FC236}">
                      <a16:creationId xmlns:a16="http://schemas.microsoft.com/office/drawing/2014/main" id="{977E9C48-BA7D-4E50-D367-8EC0B5AA623F}"/>
                    </a:ext>
                  </a:extLst>
                </p:cNvPr>
                <p:cNvSpPr txBox="1"/>
                <p:nvPr/>
              </p:nvSpPr>
              <p:spPr>
                <a:xfrm>
                  <a:off x="5946263" y="4903760"/>
                  <a:ext cx="4611109" cy="335156"/>
                </a:xfrm>
                <a:prstGeom prst="rect">
                  <a:avLst/>
                </a:prstGeom>
                <a:noFill/>
              </p:spPr>
              <p:txBody>
                <a:bodyPr wrap="square" rtlCol="0">
                  <a:spAutoFit/>
                </a:bodyPr>
                <a:lstStyle/>
                <a:p>
                  <a:pPr>
                    <a:lnSpc>
                      <a:spcPct val="150000"/>
                    </a:lnSpc>
                  </a:pPr>
                  <a:r>
                    <a:rPr lang="en-AU" sz="1200" dirty="0">
                      <a:solidFill>
                        <a:schemeClr val="bg2">
                          <a:lumMod val="75000"/>
                        </a:schemeClr>
                      </a:solidFill>
                    </a:rPr>
                    <a:t>Confusion Matrix: KNN Testing Data</a:t>
                  </a:r>
                </a:p>
              </p:txBody>
            </p:sp>
          </p:grpSp>
        </p:grpSp>
      </p:grpSp>
      <p:sp>
        <p:nvSpPr>
          <p:cNvPr id="15" name="Oval 14">
            <a:extLst>
              <a:ext uri="{FF2B5EF4-FFF2-40B4-BE49-F238E27FC236}">
                <a16:creationId xmlns:a16="http://schemas.microsoft.com/office/drawing/2014/main" id="{3C7AF1B2-B0F9-C868-703C-31724C3F3EEB}"/>
              </a:ext>
            </a:extLst>
          </p:cNvPr>
          <p:cNvSpPr/>
          <p:nvPr/>
        </p:nvSpPr>
        <p:spPr>
          <a:xfrm>
            <a:off x="-279408" y="-1320165"/>
            <a:ext cx="12750801" cy="2735580"/>
          </a:xfrm>
          <a:prstGeom prst="ellipse">
            <a:avLst/>
          </a:prstGeom>
          <a:gradFill>
            <a:gsLst>
              <a:gs pos="0">
                <a:srgbClr val="0B0E15"/>
              </a:gs>
              <a:gs pos="100000">
                <a:srgbClr val="292A2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B7CBFE99-2A1C-4CEE-2488-C16E5FFE1FE2}"/>
              </a:ext>
            </a:extLst>
          </p:cNvPr>
          <p:cNvSpPr txBox="1"/>
          <p:nvPr/>
        </p:nvSpPr>
        <p:spPr>
          <a:xfrm>
            <a:off x="4392920" y="813375"/>
            <a:ext cx="3406141" cy="456535"/>
          </a:xfrm>
          <a:prstGeom prst="rect">
            <a:avLst/>
          </a:prstGeom>
          <a:noFill/>
        </p:spPr>
        <p:txBody>
          <a:bodyPr wrap="square" rtlCol="0">
            <a:spAutoFit/>
          </a:bodyPr>
          <a:lstStyle/>
          <a:p>
            <a:pPr algn="ctr">
              <a:lnSpc>
                <a:spcPct val="150000"/>
              </a:lnSpc>
              <a:spcAft>
                <a:spcPts val="1800"/>
              </a:spcAft>
              <a:buClr>
                <a:srgbClr val="35F54C"/>
              </a:buClr>
            </a:pPr>
            <a:r>
              <a:rPr lang="en-AU" sz="1800" dirty="0">
                <a:solidFill>
                  <a:srgbClr val="93F9A4"/>
                </a:solidFill>
              </a:rPr>
              <a:t>K-Nearest Neighbours</a:t>
            </a:r>
          </a:p>
        </p:txBody>
      </p:sp>
      <p:sp>
        <p:nvSpPr>
          <p:cNvPr id="16" name="TextBox 15">
            <a:extLst>
              <a:ext uri="{FF2B5EF4-FFF2-40B4-BE49-F238E27FC236}">
                <a16:creationId xmlns:a16="http://schemas.microsoft.com/office/drawing/2014/main" id="{D1A4D610-3498-9B49-8E5D-39E46117E006}"/>
              </a:ext>
            </a:extLst>
          </p:cNvPr>
          <p:cNvSpPr txBox="1"/>
          <p:nvPr/>
        </p:nvSpPr>
        <p:spPr>
          <a:xfrm>
            <a:off x="3097391" y="228600"/>
            <a:ext cx="5997201" cy="584775"/>
          </a:xfrm>
          <a:prstGeom prst="rect">
            <a:avLst/>
          </a:prstGeom>
          <a:noFill/>
        </p:spPr>
        <p:txBody>
          <a:bodyPr wrap="square" rtlCol="0">
            <a:spAutoFit/>
          </a:bodyPr>
          <a:lstStyle/>
          <a:p>
            <a:pPr algn="ctr"/>
            <a:r>
              <a:rPr lang="en-AU" sz="3200" dirty="0">
                <a:gradFill>
                  <a:gsLst>
                    <a:gs pos="0">
                      <a:srgbClr val="DFFDE4"/>
                    </a:gs>
                    <a:gs pos="100000">
                      <a:srgbClr val="93F9A4"/>
                    </a:gs>
                  </a:gsLst>
                  <a:lin ang="0" scaled="1"/>
                </a:gradFill>
                <a:latin typeface="DM Sans" pitchFamily="2" charset="0"/>
              </a:rPr>
              <a:t>Supervised Machine Learning</a:t>
            </a:r>
          </a:p>
        </p:txBody>
      </p:sp>
      <p:sp>
        <p:nvSpPr>
          <p:cNvPr id="18" name="Oval 17">
            <a:extLst>
              <a:ext uri="{FF2B5EF4-FFF2-40B4-BE49-F238E27FC236}">
                <a16:creationId xmlns:a16="http://schemas.microsoft.com/office/drawing/2014/main" id="{85FF32FD-9FDF-2AE9-8B7A-012B39A2F8E3}"/>
              </a:ext>
            </a:extLst>
          </p:cNvPr>
          <p:cNvSpPr/>
          <p:nvPr/>
        </p:nvSpPr>
        <p:spPr>
          <a:xfrm>
            <a:off x="-279408" y="5490210"/>
            <a:ext cx="12750801" cy="2735580"/>
          </a:xfrm>
          <a:prstGeom prst="ellipse">
            <a:avLst/>
          </a:prstGeom>
          <a:gradFill>
            <a:gsLst>
              <a:gs pos="0">
                <a:srgbClr val="0B0E15"/>
              </a:gs>
              <a:gs pos="100000">
                <a:srgbClr val="292A2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F02AD711-4609-AB28-C705-00D4B8F0D6D5}"/>
              </a:ext>
            </a:extLst>
          </p:cNvPr>
          <p:cNvSpPr txBox="1"/>
          <p:nvPr/>
        </p:nvSpPr>
        <p:spPr>
          <a:xfrm>
            <a:off x="4648530" y="5677438"/>
            <a:ext cx="2894919" cy="456535"/>
          </a:xfrm>
          <a:prstGeom prst="rect">
            <a:avLst/>
          </a:prstGeom>
          <a:noFill/>
        </p:spPr>
        <p:txBody>
          <a:bodyPr wrap="square" rtlCol="0">
            <a:spAutoFit/>
          </a:bodyPr>
          <a:lstStyle/>
          <a:p>
            <a:pPr algn="ctr">
              <a:lnSpc>
                <a:spcPct val="150000"/>
              </a:lnSpc>
            </a:pPr>
            <a:r>
              <a:rPr lang="en-AU" sz="1800" dirty="0">
                <a:solidFill>
                  <a:srgbClr val="93F9A4"/>
                </a:solidFill>
              </a:rPr>
              <a:t>Average Accuracy Scores</a:t>
            </a:r>
          </a:p>
        </p:txBody>
      </p:sp>
      <p:sp>
        <p:nvSpPr>
          <p:cNvPr id="30" name="TextBox 29">
            <a:extLst>
              <a:ext uri="{FF2B5EF4-FFF2-40B4-BE49-F238E27FC236}">
                <a16:creationId xmlns:a16="http://schemas.microsoft.com/office/drawing/2014/main" id="{54707AEC-24E8-B103-7743-16FF6B3831D1}"/>
              </a:ext>
            </a:extLst>
          </p:cNvPr>
          <p:cNvSpPr txBox="1"/>
          <p:nvPr/>
        </p:nvSpPr>
        <p:spPr>
          <a:xfrm>
            <a:off x="2275456" y="6191580"/>
            <a:ext cx="2723264" cy="456535"/>
          </a:xfrm>
          <a:prstGeom prst="rect">
            <a:avLst/>
          </a:prstGeom>
          <a:noFill/>
        </p:spPr>
        <p:txBody>
          <a:bodyPr wrap="square" rtlCol="0">
            <a:spAutoFit/>
          </a:bodyPr>
          <a:lstStyle/>
          <a:p>
            <a:pPr algn="ctr">
              <a:lnSpc>
                <a:spcPct val="150000"/>
              </a:lnSpc>
            </a:pPr>
            <a:r>
              <a:rPr lang="en-AU" sz="1800" dirty="0">
                <a:solidFill>
                  <a:schemeClr val="bg2"/>
                </a:solidFill>
              </a:rPr>
              <a:t>Training Data: 93.91 %</a:t>
            </a:r>
          </a:p>
        </p:txBody>
      </p:sp>
      <p:sp>
        <p:nvSpPr>
          <p:cNvPr id="31" name="TextBox 30">
            <a:extLst>
              <a:ext uri="{FF2B5EF4-FFF2-40B4-BE49-F238E27FC236}">
                <a16:creationId xmlns:a16="http://schemas.microsoft.com/office/drawing/2014/main" id="{1B24BD4F-7AAB-A913-24AD-ECB0FF5D988B}"/>
              </a:ext>
            </a:extLst>
          </p:cNvPr>
          <p:cNvSpPr txBox="1"/>
          <p:nvPr/>
        </p:nvSpPr>
        <p:spPr>
          <a:xfrm>
            <a:off x="7193280" y="6191245"/>
            <a:ext cx="2723264" cy="456535"/>
          </a:xfrm>
          <a:prstGeom prst="rect">
            <a:avLst/>
          </a:prstGeom>
          <a:noFill/>
        </p:spPr>
        <p:txBody>
          <a:bodyPr wrap="square" rtlCol="0">
            <a:spAutoFit/>
          </a:bodyPr>
          <a:lstStyle/>
          <a:p>
            <a:pPr algn="ctr">
              <a:lnSpc>
                <a:spcPct val="150000"/>
              </a:lnSpc>
            </a:pPr>
            <a:r>
              <a:rPr lang="en-AU" sz="1800" dirty="0">
                <a:solidFill>
                  <a:schemeClr val="bg2"/>
                </a:solidFill>
              </a:rPr>
              <a:t>Testing Data: 88.15 %</a:t>
            </a:r>
          </a:p>
        </p:txBody>
      </p:sp>
    </p:spTree>
    <p:extLst>
      <p:ext uri="{BB962C8B-B14F-4D97-AF65-F5344CB8AC3E}">
        <p14:creationId xmlns:p14="http://schemas.microsoft.com/office/powerpoint/2010/main" val="170398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grpSp>
        <p:nvGrpSpPr>
          <p:cNvPr id="2049" name="Group 2048">
            <a:extLst>
              <a:ext uri="{FF2B5EF4-FFF2-40B4-BE49-F238E27FC236}">
                <a16:creationId xmlns:a16="http://schemas.microsoft.com/office/drawing/2014/main" id="{5139B675-82C7-0C08-43A6-DD0A0700D16A}"/>
              </a:ext>
            </a:extLst>
          </p:cNvPr>
          <p:cNvGrpSpPr/>
          <p:nvPr/>
        </p:nvGrpSpPr>
        <p:grpSpPr>
          <a:xfrm>
            <a:off x="-9162138" y="436697"/>
            <a:ext cx="30516254" cy="6192703"/>
            <a:chOff x="1143000" y="327794"/>
            <a:chExt cx="30516254" cy="6192703"/>
          </a:xfrm>
        </p:grpSpPr>
        <p:grpSp>
          <p:nvGrpSpPr>
            <p:cNvPr id="2048" name="Group 2047">
              <a:extLst>
                <a:ext uri="{FF2B5EF4-FFF2-40B4-BE49-F238E27FC236}">
                  <a16:creationId xmlns:a16="http://schemas.microsoft.com/office/drawing/2014/main" id="{AA8A59FD-0598-DBB0-5829-2172AC4AB74B}"/>
                </a:ext>
              </a:extLst>
            </p:cNvPr>
            <p:cNvGrpSpPr/>
            <p:nvPr/>
          </p:nvGrpSpPr>
          <p:grpSpPr>
            <a:xfrm>
              <a:off x="21750373" y="327794"/>
              <a:ext cx="9908881" cy="6172199"/>
              <a:chOff x="21750373" y="331212"/>
              <a:chExt cx="9908881" cy="6172199"/>
            </a:xfrm>
          </p:grpSpPr>
          <p:pic>
            <p:nvPicPr>
              <p:cNvPr id="45" name="Picture 44">
                <a:extLst>
                  <a:ext uri="{FF2B5EF4-FFF2-40B4-BE49-F238E27FC236}">
                    <a16:creationId xmlns:a16="http://schemas.microsoft.com/office/drawing/2014/main" id="{128DDC86-33E3-A594-27B7-0DFCDCDDEC5A}"/>
                  </a:ext>
                </a:extLst>
              </p:cNvPr>
              <p:cNvPicPr>
                <a:picLocks noChangeAspect="1"/>
              </p:cNvPicPr>
              <p:nvPr/>
            </p:nvPicPr>
            <p:blipFill>
              <a:blip r:embed="rId3"/>
              <a:stretch>
                <a:fillRect/>
              </a:stretch>
            </p:blipFill>
            <p:spPr>
              <a:xfrm>
                <a:off x="21750373" y="336611"/>
                <a:ext cx="9908881" cy="6166800"/>
              </a:xfrm>
              <a:prstGeom prst="rect">
                <a:avLst/>
              </a:prstGeom>
              <a:ln w="31750">
                <a:gradFill>
                  <a:gsLst>
                    <a:gs pos="0">
                      <a:srgbClr val="35F54C"/>
                    </a:gs>
                    <a:gs pos="100000">
                      <a:srgbClr val="93F9A4"/>
                    </a:gs>
                  </a:gsLst>
                  <a:lin ang="5400000" scaled="1"/>
                </a:gradFill>
              </a:ln>
            </p:spPr>
          </p:pic>
          <p:grpSp>
            <p:nvGrpSpPr>
              <p:cNvPr id="63" name="Group 62">
                <a:extLst>
                  <a:ext uri="{FF2B5EF4-FFF2-40B4-BE49-F238E27FC236}">
                    <a16:creationId xmlns:a16="http://schemas.microsoft.com/office/drawing/2014/main" id="{DA5265FF-6265-E71D-F019-80200D1F6701}"/>
                  </a:ext>
                </a:extLst>
              </p:cNvPr>
              <p:cNvGrpSpPr/>
              <p:nvPr/>
            </p:nvGrpSpPr>
            <p:grpSpPr>
              <a:xfrm>
                <a:off x="21751813" y="331212"/>
                <a:ext cx="9711706" cy="6172199"/>
                <a:chOff x="21751813" y="331212"/>
                <a:chExt cx="9711706" cy="6172199"/>
              </a:xfrm>
            </p:grpSpPr>
            <p:pic>
              <p:nvPicPr>
                <p:cNvPr id="43" name="Picture 42" descr="A screenshot of a color chart&#10;&#10;Description automatically generated">
                  <a:extLst>
                    <a:ext uri="{FF2B5EF4-FFF2-40B4-BE49-F238E27FC236}">
                      <a16:creationId xmlns:a16="http://schemas.microsoft.com/office/drawing/2014/main" id="{9E4024E4-F4BB-D669-80DA-077E9992D137}"/>
                    </a:ext>
                  </a:extLst>
                </p:cNvPr>
                <p:cNvPicPr>
                  <a:picLocks noChangeAspect="1"/>
                </p:cNvPicPr>
                <p:nvPr/>
              </p:nvPicPr>
              <p:blipFill>
                <a:blip r:embed="rId4"/>
                <a:stretch>
                  <a:fillRect/>
                </a:stretch>
              </p:blipFill>
              <p:spPr>
                <a:xfrm>
                  <a:off x="26704813" y="1843444"/>
                  <a:ext cx="4758706" cy="2938840"/>
                </a:xfrm>
                <a:prstGeom prst="rect">
                  <a:avLst/>
                </a:prstGeom>
              </p:spPr>
            </p:pic>
            <p:sp>
              <p:nvSpPr>
                <p:cNvPr id="46" name="Rectangle 45">
                  <a:extLst>
                    <a:ext uri="{FF2B5EF4-FFF2-40B4-BE49-F238E27FC236}">
                      <a16:creationId xmlns:a16="http://schemas.microsoft.com/office/drawing/2014/main" id="{E545D627-8AFB-5B6F-537A-6E60E56FB28F}"/>
                    </a:ext>
                  </a:extLst>
                </p:cNvPr>
                <p:cNvSpPr/>
                <p:nvPr/>
              </p:nvSpPr>
              <p:spPr>
                <a:xfrm>
                  <a:off x="21751813" y="331212"/>
                  <a:ext cx="4953000" cy="6172199"/>
                </a:xfrm>
                <a:prstGeom prst="rect">
                  <a:avLst/>
                </a:prstGeom>
                <a:gradFill flip="none" rotWithShape="1">
                  <a:gsLst>
                    <a:gs pos="0">
                      <a:schemeClr val="accent1">
                        <a:lumMod val="0"/>
                        <a:alpha val="0"/>
                      </a:schemeClr>
                    </a:gs>
                    <a:gs pos="100000">
                      <a:schemeClr val="tx1">
                        <a:lumMod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TextBox 46">
                  <a:extLst>
                    <a:ext uri="{FF2B5EF4-FFF2-40B4-BE49-F238E27FC236}">
                      <a16:creationId xmlns:a16="http://schemas.microsoft.com/office/drawing/2014/main" id="{76C73015-EE1F-AAC0-D1F7-C2D241337EA0}"/>
                    </a:ext>
                  </a:extLst>
                </p:cNvPr>
                <p:cNvSpPr txBox="1"/>
                <p:nvPr/>
              </p:nvSpPr>
              <p:spPr>
                <a:xfrm>
                  <a:off x="22286718" y="1843444"/>
                  <a:ext cx="4330805" cy="2303195"/>
                </a:xfrm>
                <a:prstGeom prst="rect">
                  <a:avLst/>
                </a:prstGeom>
                <a:noFill/>
              </p:spPr>
              <p:txBody>
                <a:bodyPr wrap="square" rtlCol="0">
                  <a:spAutoFit/>
                </a:bodyPr>
                <a:lstStyle/>
                <a:p>
                  <a:pPr>
                    <a:lnSpc>
                      <a:spcPct val="150000"/>
                    </a:lnSpc>
                  </a:pPr>
                  <a:r>
                    <a:rPr lang="en-AU" sz="1800" b="1" dirty="0">
                      <a:solidFill>
                        <a:srgbClr val="93F9A4"/>
                      </a:solidFill>
                    </a:rPr>
                    <a:t>ANNs </a:t>
                  </a:r>
                  <a:r>
                    <a:rPr lang="en-AU" sz="1800" dirty="0">
                      <a:solidFill>
                        <a:schemeClr val="bg2"/>
                      </a:solidFill>
                    </a:rPr>
                    <a:t>were used to classify our weather data by processing data points through layers of neurons.</a:t>
                  </a:r>
                </a:p>
                <a:p>
                  <a:pPr>
                    <a:lnSpc>
                      <a:spcPct val="150000"/>
                    </a:lnSpc>
                  </a:pPr>
                  <a:endParaRPr lang="en-AU" sz="800" dirty="0">
                    <a:solidFill>
                      <a:schemeClr val="bg2"/>
                    </a:solidFill>
                  </a:endParaRPr>
                </a:p>
                <a:p>
                  <a:pPr>
                    <a:lnSpc>
                      <a:spcPct val="150000"/>
                    </a:lnSpc>
                  </a:pPr>
                  <a:r>
                    <a:rPr lang="en-AU" sz="1800" dirty="0">
                      <a:solidFill>
                        <a:schemeClr val="bg2"/>
                      </a:solidFill>
                    </a:rPr>
                    <a:t>Multiple combinations of neuron layers and neuron totals were trialled.</a:t>
                  </a:r>
                </a:p>
              </p:txBody>
            </p:sp>
            <p:pic>
              <p:nvPicPr>
                <p:cNvPr id="42" name="Picture 2" descr="How to Program a Neural Network. A step-by-step guide to implementing a… |  by Callum Bruce | Towards Data Science">
                  <a:extLst>
                    <a:ext uri="{FF2B5EF4-FFF2-40B4-BE49-F238E27FC236}">
                      <a16:creationId xmlns:a16="http://schemas.microsoft.com/office/drawing/2014/main" id="{F52F706A-8F76-B9B9-D8BC-4A20029464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5163" y="4176945"/>
                  <a:ext cx="3553913" cy="114808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91F40CF-0F86-EEED-8EDA-52B2AD5CFC4F}"/>
                    </a:ext>
                  </a:extLst>
                </p:cNvPr>
                <p:cNvSpPr txBox="1"/>
                <p:nvPr/>
              </p:nvSpPr>
              <p:spPr>
                <a:xfrm>
                  <a:off x="26704813" y="4786322"/>
                  <a:ext cx="3816456" cy="335156"/>
                </a:xfrm>
                <a:prstGeom prst="rect">
                  <a:avLst/>
                </a:prstGeom>
                <a:noFill/>
              </p:spPr>
              <p:txBody>
                <a:bodyPr wrap="square" rtlCol="0">
                  <a:spAutoFit/>
                </a:bodyPr>
                <a:lstStyle/>
                <a:p>
                  <a:pPr>
                    <a:lnSpc>
                      <a:spcPct val="150000"/>
                    </a:lnSpc>
                  </a:pPr>
                  <a:r>
                    <a:rPr lang="en-AU" sz="1200" dirty="0">
                      <a:solidFill>
                        <a:schemeClr val="bg2">
                          <a:lumMod val="75000"/>
                        </a:schemeClr>
                      </a:solidFill>
                    </a:rPr>
                    <a:t>Confusion Matrix: ANN Testing Data</a:t>
                  </a:r>
                </a:p>
              </p:txBody>
            </p:sp>
          </p:grpSp>
        </p:grpSp>
        <p:grpSp>
          <p:nvGrpSpPr>
            <p:cNvPr id="62" name="Group 61">
              <a:extLst>
                <a:ext uri="{FF2B5EF4-FFF2-40B4-BE49-F238E27FC236}">
                  <a16:creationId xmlns:a16="http://schemas.microsoft.com/office/drawing/2014/main" id="{F5EC6D45-A24D-C8C5-51F5-7D84B8854709}"/>
                </a:ext>
              </a:extLst>
            </p:cNvPr>
            <p:cNvGrpSpPr/>
            <p:nvPr/>
          </p:nvGrpSpPr>
          <p:grpSpPr>
            <a:xfrm>
              <a:off x="11441584" y="336611"/>
              <a:ext cx="9910755" cy="6183886"/>
              <a:chOff x="11441584" y="336611"/>
              <a:chExt cx="9910755" cy="6183886"/>
            </a:xfrm>
          </p:grpSpPr>
          <p:pic>
            <p:nvPicPr>
              <p:cNvPr id="34" name="Picture 33">
                <a:extLst>
                  <a:ext uri="{FF2B5EF4-FFF2-40B4-BE49-F238E27FC236}">
                    <a16:creationId xmlns:a16="http://schemas.microsoft.com/office/drawing/2014/main" id="{61572125-A8D3-6891-A6AD-447508E1A8BB}"/>
                  </a:ext>
                </a:extLst>
              </p:cNvPr>
              <p:cNvPicPr preferRelativeResize="0">
                <a:picLocks/>
              </p:cNvPicPr>
              <p:nvPr/>
            </p:nvPicPr>
            <p:blipFill>
              <a:blip r:embed="rId6"/>
              <a:stretch>
                <a:fillRect/>
              </a:stretch>
            </p:blipFill>
            <p:spPr>
              <a:xfrm>
                <a:off x="11445139" y="336611"/>
                <a:ext cx="9907200" cy="6166800"/>
              </a:xfrm>
              <a:prstGeom prst="rect">
                <a:avLst/>
              </a:prstGeom>
              <a:ln w="31750">
                <a:gradFill>
                  <a:gsLst>
                    <a:gs pos="0">
                      <a:srgbClr val="35F54C"/>
                    </a:gs>
                    <a:gs pos="100000">
                      <a:srgbClr val="93F9A4"/>
                    </a:gs>
                  </a:gsLst>
                  <a:lin ang="5400000" scaled="1"/>
                </a:gradFill>
              </a:ln>
            </p:spPr>
          </p:pic>
          <p:grpSp>
            <p:nvGrpSpPr>
              <p:cNvPr id="61" name="Group 60">
                <a:extLst>
                  <a:ext uri="{FF2B5EF4-FFF2-40B4-BE49-F238E27FC236}">
                    <a16:creationId xmlns:a16="http://schemas.microsoft.com/office/drawing/2014/main" id="{F2033958-5575-3B43-DBF7-E57CBEEE3891}"/>
                  </a:ext>
                </a:extLst>
              </p:cNvPr>
              <p:cNvGrpSpPr/>
              <p:nvPr/>
            </p:nvGrpSpPr>
            <p:grpSpPr>
              <a:xfrm>
                <a:off x="11441584" y="348298"/>
                <a:ext cx="9446047" cy="6172199"/>
                <a:chOff x="11441584" y="348298"/>
                <a:chExt cx="9446047" cy="6172199"/>
              </a:xfrm>
            </p:grpSpPr>
            <p:sp>
              <p:nvSpPr>
                <p:cNvPr id="37" name="Rectangle 36">
                  <a:extLst>
                    <a:ext uri="{FF2B5EF4-FFF2-40B4-BE49-F238E27FC236}">
                      <a16:creationId xmlns:a16="http://schemas.microsoft.com/office/drawing/2014/main" id="{C676D042-47AD-6A71-AB02-52D5E4E1D911}"/>
                    </a:ext>
                  </a:extLst>
                </p:cNvPr>
                <p:cNvSpPr/>
                <p:nvPr/>
              </p:nvSpPr>
              <p:spPr>
                <a:xfrm>
                  <a:off x="11441584" y="348298"/>
                  <a:ext cx="4953000" cy="6172199"/>
                </a:xfrm>
                <a:prstGeom prst="rect">
                  <a:avLst/>
                </a:prstGeom>
                <a:gradFill flip="none" rotWithShape="1">
                  <a:gsLst>
                    <a:gs pos="0">
                      <a:schemeClr val="accent1">
                        <a:lumMod val="0"/>
                        <a:alpha val="0"/>
                      </a:schemeClr>
                    </a:gs>
                    <a:gs pos="100000">
                      <a:schemeClr val="tx1">
                        <a:lumMod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73EA8B9D-7527-4936-721D-32934A71E56D}"/>
                    </a:ext>
                  </a:extLst>
                </p:cNvPr>
                <p:cNvSpPr txBox="1"/>
                <p:nvPr/>
              </p:nvSpPr>
              <p:spPr>
                <a:xfrm>
                  <a:off x="12191994" y="2369735"/>
                  <a:ext cx="4575949" cy="2118529"/>
                </a:xfrm>
                <a:prstGeom prst="rect">
                  <a:avLst/>
                </a:prstGeom>
                <a:noFill/>
              </p:spPr>
              <p:txBody>
                <a:bodyPr wrap="square" rtlCol="0">
                  <a:spAutoFit/>
                </a:bodyPr>
                <a:lstStyle/>
                <a:p>
                  <a:pPr>
                    <a:lnSpc>
                      <a:spcPct val="150000"/>
                    </a:lnSpc>
                  </a:pPr>
                  <a:r>
                    <a:rPr lang="en-AU" sz="1800" b="1" dirty="0">
                      <a:solidFill>
                        <a:srgbClr val="93F9A4"/>
                      </a:solidFill>
                    </a:rPr>
                    <a:t>Decision Trees </a:t>
                  </a:r>
                  <a:r>
                    <a:rPr lang="en-AU" sz="1800" dirty="0">
                      <a:solidFill>
                        <a:schemeClr val="bg2"/>
                      </a:solidFill>
                    </a:rPr>
                    <a:t>make predictions of data points by asking multiple questions – sorting the data like a flowchart.</a:t>
                  </a:r>
                </a:p>
                <a:p>
                  <a:pPr>
                    <a:lnSpc>
                      <a:spcPct val="150000"/>
                    </a:lnSpc>
                  </a:pPr>
                  <a:endParaRPr lang="en-AU" sz="1800" dirty="0">
                    <a:solidFill>
                      <a:schemeClr val="bg2"/>
                    </a:solidFill>
                  </a:endParaRPr>
                </a:p>
                <a:p>
                  <a:pPr>
                    <a:lnSpc>
                      <a:spcPct val="150000"/>
                    </a:lnSpc>
                  </a:pPr>
                  <a:r>
                    <a:rPr lang="en-AU" sz="1800" dirty="0">
                      <a:solidFill>
                        <a:schemeClr val="bg2"/>
                      </a:solidFill>
                    </a:rPr>
                    <a:t>Our decision tree overfit the training data.</a:t>
                  </a:r>
                </a:p>
              </p:txBody>
            </p:sp>
            <p:pic>
              <p:nvPicPr>
                <p:cNvPr id="40" name="Picture 39">
                  <a:extLst>
                    <a:ext uri="{FF2B5EF4-FFF2-40B4-BE49-F238E27FC236}">
                      <a16:creationId xmlns:a16="http://schemas.microsoft.com/office/drawing/2014/main" id="{E812FAD8-8932-71A0-704E-6D7BE7DFAA33}"/>
                    </a:ext>
                  </a:extLst>
                </p:cNvPr>
                <p:cNvPicPr>
                  <a:picLocks noChangeAspect="1"/>
                </p:cNvPicPr>
                <p:nvPr/>
              </p:nvPicPr>
              <p:blipFill>
                <a:blip r:embed="rId7"/>
                <a:stretch>
                  <a:fillRect/>
                </a:stretch>
              </p:blipFill>
              <p:spPr>
                <a:xfrm>
                  <a:off x="17071175" y="1721969"/>
                  <a:ext cx="3604572" cy="3181791"/>
                </a:xfrm>
                <a:prstGeom prst="rect">
                  <a:avLst/>
                </a:prstGeom>
              </p:spPr>
            </p:pic>
            <p:sp>
              <p:nvSpPr>
                <p:cNvPr id="48" name="TextBox 47">
                  <a:extLst>
                    <a:ext uri="{FF2B5EF4-FFF2-40B4-BE49-F238E27FC236}">
                      <a16:creationId xmlns:a16="http://schemas.microsoft.com/office/drawing/2014/main" id="{7CB36B15-2B4B-FB0B-E3F6-E678F8ECE79B}"/>
                    </a:ext>
                  </a:extLst>
                </p:cNvPr>
                <p:cNvSpPr txBox="1"/>
                <p:nvPr/>
              </p:nvSpPr>
              <p:spPr>
                <a:xfrm>
                  <a:off x="17071175" y="4903760"/>
                  <a:ext cx="3816456" cy="335156"/>
                </a:xfrm>
                <a:prstGeom prst="rect">
                  <a:avLst/>
                </a:prstGeom>
                <a:noFill/>
              </p:spPr>
              <p:txBody>
                <a:bodyPr wrap="square" rtlCol="0">
                  <a:spAutoFit/>
                </a:bodyPr>
                <a:lstStyle/>
                <a:p>
                  <a:pPr>
                    <a:lnSpc>
                      <a:spcPct val="150000"/>
                    </a:lnSpc>
                  </a:pPr>
                  <a:r>
                    <a:rPr lang="en-AU" sz="1200" dirty="0">
                      <a:solidFill>
                        <a:schemeClr val="bg2">
                          <a:lumMod val="75000"/>
                        </a:schemeClr>
                      </a:solidFill>
                    </a:rPr>
                    <a:t>Decision Tree made during project</a:t>
                  </a:r>
                </a:p>
              </p:txBody>
            </p:sp>
          </p:grpSp>
        </p:grpSp>
        <p:grpSp>
          <p:nvGrpSpPr>
            <p:cNvPr id="56" name="Group 55">
              <a:extLst>
                <a:ext uri="{FF2B5EF4-FFF2-40B4-BE49-F238E27FC236}">
                  <a16:creationId xmlns:a16="http://schemas.microsoft.com/office/drawing/2014/main" id="{85751942-85F9-6B13-26DE-422C642E0971}"/>
                </a:ext>
              </a:extLst>
            </p:cNvPr>
            <p:cNvGrpSpPr/>
            <p:nvPr/>
          </p:nvGrpSpPr>
          <p:grpSpPr>
            <a:xfrm>
              <a:off x="1143000" y="342899"/>
              <a:ext cx="9904105" cy="6172199"/>
              <a:chOff x="1143000" y="342899"/>
              <a:chExt cx="9904105" cy="6172199"/>
            </a:xfrm>
          </p:grpSpPr>
          <p:pic>
            <p:nvPicPr>
              <p:cNvPr id="24" name="Picture 23">
                <a:extLst>
                  <a:ext uri="{FF2B5EF4-FFF2-40B4-BE49-F238E27FC236}">
                    <a16:creationId xmlns:a16="http://schemas.microsoft.com/office/drawing/2014/main" id="{2BD08784-4F9F-0DA2-14B3-304636C48033}"/>
                  </a:ext>
                </a:extLst>
              </p:cNvPr>
              <p:cNvPicPr>
                <a:picLocks noChangeAspect="1"/>
              </p:cNvPicPr>
              <p:nvPr/>
            </p:nvPicPr>
            <p:blipFill>
              <a:blip r:embed="rId8"/>
              <a:stretch>
                <a:fillRect/>
              </a:stretch>
            </p:blipFill>
            <p:spPr>
              <a:xfrm>
                <a:off x="1144875" y="342899"/>
                <a:ext cx="9902230" cy="6172199"/>
              </a:xfrm>
              <a:prstGeom prst="rect">
                <a:avLst/>
              </a:prstGeom>
              <a:ln w="31750">
                <a:gradFill>
                  <a:gsLst>
                    <a:gs pos="0">
                      <a:srgbClr val="35F54C"/>
                    </a:gs>
                    <a:gs pos="100000">
                      <a:srgbClr val="93F9A4"/>
                    </a:gs>
                  </a:gsLst>
                  <a:lin ang="5400000" scaled="1"/>
                </a:gradFill>
              </a:ln>
            </p:spPr>
          </p:pic>
          <p:grpSp>
            <p:nvGrpSpPr>
              <p:cNvPr id="55" name="Group 54">
                <a:extLst>
                  <a:ext uri="{FF2B5EF4-FFF2-40B4-BE49-F238E27FC236}">
                    <a16:creationId xmlns:a16="http://schemas.microsoft.com/office/drawing/2014/main" id="{0BFECCD9-B92D-C996-6830-3FE4D71B6A5D}"/>
                  </a:ext>
                </a:extLst>
              </p:cNvPr>
              <p:cNvGrpSpPr/>
              <p:nvPr/>
            </p:nvGrpSpPr>
            <p:grpSpPr>
              <a:xfrm>
                <a:off x="1143000" y="342899"/>
                <a:ext cx="9561969" cy="6172199"/>
                <a:chOff x="1143000" y="342899"/>
                <a:chExt cx="9561969" cy="6172199"/>
              </a:xfrm>
            </p:grpSpPr>
            <p:sp>
              <p:nvSpPr>
                <p:cNvPr id="25" name="Rectangle 24">
                  <a:extLst>
                    <a:ext uri="{FF2B5EF4-FFF2-40B4-BE49-F238E27FC236}">
                      <a16:creationId xmlns:a16="http://schemas.microsoft.com/office/drawing/2014/main" id="{76C240ED-CC59-49B5-B3D5-27CA9AF0BC84}"/>
                    </a:ext>
                  </a:extLst>
                </p:cNvPr>
                <p:cNvSpPr/>
                <p:nvPr/>
              </p:nvSpPr>
              <p:spPr>
                <a:xfrm>
                  <a:off x="1143000" y="342899"/>
                  <a:ext cx="4953000" cy="6172199"/>
                </a:xfrm>
                <a:prstGeom prst="rect">
                  <a:avLst/>
                </a:prstGeom>
                <a:gradFill flip="none" rotWithShape="1">
                  <a:gsLst>
                    <a:gs pos="0">
                      <a:schemeClr val="accent1">
                        <a:lumMod val="0"/>
                        <a:alpha val="0"/>
                      </a:schemeClr>
                    </a:gs>
                    <a:gs pos="100000">
                      <a:schemeClr val="tx1">
                        <a:lumMod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441BAA74-6C63-83A8-A334-4F6049DBED53}"/>
                    </a:ext>
                  </a:extLst>
                </p:cNvPr>
                <p:cNvSpPr txBox="1"/>
                <p:nvPr/>
              </p:nvSpPr>
              <p:spPr>
                <a:xfrm>
                  <a:off x="1623822" y="2161986"/>
                  <a:ext cx="3646310" cy="2534027"/>
                </a:xfrm>
                <a:prstGeom prst="rect">
                  <a:avLst/>
                </a:prstGeom>
                <a:noFill/>
              </p:spPr>
              <p:txBody>
                <a:bodyPr wrap="square" rtlCol="0">
                  <a:spAutoFit/>
                </a:bodyPr>
                <a:lstStyle/>
                <a:p>
                  <a:pPr>
                    <a:lnSpc>
                      <a:spcPct val="150000"/>
                    </a:lnSpc>
                  </a:pPr>
                  <a:r>
                    <a:rPr lang="en-AU" sz="1800" b="1" dirty="0">
                      <a:solidFill>
                        <a:srgbClr val="93F9A4"/>
                      </a:solidFill>
                    </a:rPr>
                    <a:t>KNN</a:t>
                  </a:r>
                  <a:r>
                    <a:rPr lang="en-AU" sz="1800" dirty="0">
                      <a:solidFill>
                        <a:schemeClr val="bg2"/>
                      </a:solidFill>
                    </a:rPr>
                    <a:t> was used to classify a given day’s weather data as pleasant or unpleasant by comparing data points to their closest neighbouring points and the category to which they belonged.</a:t>
                  </a:r>
                </a:p>
              </p:txBody>
            </p:sp>
            <p:pic>
              <p:nvPicPr>
                <p:cNvPr id="27" name="Picture 26">
                  <a:extLst>
                    <a:ext uri="{FF2B5EF4-FFF2-40B4-BE49-F238E27FC236}">
                      <a16:creationId xmlns:a16="http://schemas.microsoft.com/office/drawing/2014/main" id="{B98155AF-EDD6-EC6A-97F9-8AD7CB94A769}"/>
                    </a:ext>
                  </a:extLst>
                </p:cNvPr>
                <p:cNvPicPr>
                  <a:picLocks noChangeAspect="1"/>
                </p:cNvPicPr>
                <p:nvPr/>
              </p:nvPicPr>
              <p:blipFill>
                <a:blip r:embed="rId9"/>
                <a:stretch>
                  <a:fillRect/>
                </a:stretch>
              </p:blipFill>
              <p:spPr>
                <a:xfrm>
                  <a:off x="5946263" y="1954235"/>
                  <a:ext cx="4758706" cy="2949525"/>
                </a:xfrm>
                <a:prstGeom prst="rect">
                  <a:avLst/>
                </a:prstGeom>
              </p:spPr>
            </p:pic>
            <p:sp>
              <p:nvSpPr>
                <p:cNvPr id="28" name="TextBox 27">
                  <a:extLst>
                    <a:ext uri="{FF2B5EF4-FFF2-40B4-BE49-F238E27FC236}">
                      <a16:creationId xmlns:a16="http://schemas.microsoft.com/office/drawing/2014/main" id="{977E9C48-BA7D-4E50-D367-8EC0B5AA623F}"/>
                    </a:ext>
                  </a:extLst>
                </p:cNvPr>
                <p:cNvSpPr txBox="1"/>
                <p:nvPr/>
              </p:nvSpPr>
              <p:spPr>
                <a:xfrm>
                  <a:off x="5946263" y="4903760"/>
                  <a:ext cx="4611109" cy="335156"/>
                </a:xfrm>
                <a:prstGeom prst="rect">
                  <a:avLst/>
                </a:prstGeom>
                <a:noFill/>
              </p:spPr>
              <p:txBody>
                <a:bodyPr wrap="square" rtlCol="0">
                  <a:spAutoFit/>
                </a:bodyPr>
                <a:lstStyle/>
                <a:p>
                  <a:pPr>
                    <a:lnSpc>
                      <a:spcPct val="150000"/>
                    </a:lnSpc>
                  </a:pPr>
                  <a:r>
                    <a:rPr lang="en-AU" sz="1200" dirty="0">
                      <a:solidFill>
                        <a:schemeClr val="bg2">
                          <a:lumMod val="75000"/>
                        </a:schemeClr>
                      </a:solidFill>
                    </a:rPr>
                    <a:t>Confusion Matrix: KNN Testing Data</a:t>
                  </a:r>
                </a:p>
              </p:txBody>
            </p:sp>
          </p:grpSp>
        </p:grpSp>
      </p:grpSp>
      <p:sp>
        <p:nvSpPr>
          <p:cNvPr id="15" name="Oval 14">
            <a:extLst>
              <a:ext uri="{FF2B5EF4-FFF2-40B4-BE49-F238E27FC236}">
                <a16:creationId xmlns:a16="http://schemas.microsoft.com/office/drawing/2014/main" id="{3C7AF1B2-B0F9-C868-703C-31724C3F3EEB}"/>
              </a:ext>
            </a:extLst>
          </p:cNvPr>
          <p:cNvSpPr/>
          <p:nvPr/>
        </p:nvSpPr>
        <p:spPr>
          <a:xfrm>
            <a:off x="-279408" y="-1320165"/>
            <a:ext cx="12750801" cy="2735580"/>
          </a:xfrm>
          <a:prstGeom prst="ellipse">
            <a:avLst/>
          </a:prstGeom>
          <a:gradFill>
            <a:gsLst>
              <a:gs pos="0">
                <a:srgbClr val="0B0E15"/>
              </a:gs>
              <a:gs pos="100000">
                <a:srgbClr val="292A2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B7CBFE99-2A1C-4CEE-2488-C16E5FFE1FE2}"/>
              </a:ext>
            </a:extLst>
          </p:cNvPr>
          <p:cNvSpPr txBox="1"/>
          <p:nvPr/>
        </p:nvSpPr>
        <p:spPr>
          <a:xfrm>
            <a:off x="4392920" y="813375"/>
            <a:ext cx="3406141" cy="456535"/>
          </a:xfrm>
          <a:prstGeom prst="rect">
            <a:avLst/>
          </a:prstGeom>
          <a:noFill/>
        </p:spPr>
        <p:txBody>
          <a:bodyPr wrap="square" rtlCol="0">
            <a:spAutoFit/>
          </a:bodyPr>
          <a:lstStyle/>
          <a:p>
            <a:pPr algn="ctr">
              <a:lnSpc>
                <a:spcPct val="150000"/>
              </a:lnSpc>
              <a:spcAft>
                <a:spcPts val="1800"/>
              </a:spcAft>
              <a:buClr>
                <a:srgbClr val="35F54C"/>
              </a:buClr>
            </a:pPr>
            <a:r>
              <a:rPr lang="en-AU" sz="1800" dirty="0">
                <a:solidFill>
                  <a:srgbClr val="93F9A4"/>
                </a:solidFill>
              </a:rPr>
              <a:t>Decision Tree Model</a:t>
            </a:r>
          </a:p>
        </p:txBody>
      </p:sp>
      <p:sp>
        <p:nvSpPr>
          <p:cNvPr id="16" name="TextBox 15">
            <a:extLst>
              <a:ext uri="{FF2B5EF4-FFF2-40B4-BE49-F238E27FC236}">
                <a16:creationId xmlns:a16="http://schemas.microsoft.com/office/drawing/2014/main" id="{D1A4D610-3498-9B49-8E5D-39E46117E006}"/>
              </a:ext>
            </a:extLst>
          </p:cNvPr>
          <p:cNvSpPr txBox="1"/>
          <p:nvPr/>
        </p:nvSpPr>
        <p:spPr>
          <a:xfrm>
            <a:off x="3097391" y="228600"/>
            <a:ext cx="5997201" cy="584775"/>
          </a:xfrm>
          <a:prstGeom prst="rect">
            <a:avLst/>
          </a:prstGeom>
          <a:noFill/>
        </p:spPr>
        <p:txBody>
          <a:bodyPr wrap="square" rtlCol="0">
            <a:spAutoFit/>
          </a:bodyPr>
          <a:lstStyle/>
          <a:p>
            <a:pPr algn="ctr"/>
            <a:r>
              <a:rPr lang="en-AU" sz="3200" dirty="0">
                <a:gradFill>
                  <a:gsLst>
                    <a:gs pos="0">
                      <a:srgbClr val="DFFDE4"/>
                    </a:gs>
                    <a:gs pos="100000">
                      <a:srgbClr val="93F9A4"/>
                    </a:gs>
                  </a:gsLst>
                  <a:lin ang="0" scaled="1"/>
                </a:gradFill>
                <a:latin typeface="DM Sans" pitchFamily="2" charset="0"/>
              </a:rPr>
              <a:t>Supervised Machine Learning</a:t>
            </a:r>
          </a:p>
        </p:txBody>
      </p:sp>
      <p:sp>
        <p:nvSpPr>
          <p:cNvPr id="18" name="Oval 17">
            <a:extLst>
              <a:ext uri="{FF2B5EF4-FFF2-40B4-BE49-F238E27FC236}">
                <a16:creationId xmlns:a16="http://schemas.microsoft.com/office/drawing/2014/main" id="{85FF32FD-9FDF-2AE9-8B7A-012B39A2F8E3}"/>
              </a:ext>
            </a:extLst>
          </p:cNvPr>
          <p:cNvSpPr/>
          <p:nvPr/>
        </p:nvSpPr>
        <p:spPr>
          <a:xfrm>
            <a:off x="-279408" y="5490210"/>
            <a:ext cx="12750801" cy="2735580"/>
          </a:xfrm>
          <a:prstGeom prst="ellipse">
            <a:avLst/>
          </a:prstGeom>
          <a:gradFill>
            <a:gsLst>
              <a:gs pos="0">
                <a:srgbClr val="0B0E15"/>
              </a:gs>
              <a:gs pos="100000">
                <a:srgbClr val="292A2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8833CFC4-346A-44FB-0E82-636759F94CDF}"/>
              </a:ext>
            </a:extLst>
          </p:cNvPr>
          <p:cNvSpPr txBox="1"/>
          <p:nvPr/>
        </p:nvSpPr>
        <p:spPr>
          <a:xfrm>
            <a:off x="4648530" y="5677438"/>
            <a:ext cx="2894919" cy="456535"/>
          </a:xfrm>
          <a:prstGeom prst="rect">
            <a:avLst/>
          </a:prstGeom>
          <a:noFill/>
        </p:spPr>
        <p:txBody>
          <a:bodyPr wrap="square" rtlCol="0">
            <a:spAutoFit/>
          </a:bodyPr>
          <a:lstStyle/>
          <a:p>
            <a:pPr algn="ctr">
              <a:lnSpc>
                <a:spcPct val="150000"/>
              </a:lnSpc>
            </a:pPr>
            <a:r>
              <a:rPr lang="en-AU" sz="1800" dirty="0">
                <a:solidFill>
                  <a:srgbClr val="93F9A4"/>
                </a:solidFill>
              </a:rPr>
              <a:t>Average Accuracy Scores</a:t>
            </a:r>
          </a:p>
        </p:txBody>
      </p:sp>
      <p:sp>
        <p:nvSpPr>
          <p:cNvPr id="3" name="TextBox 2">
            <a:extLst>
              <a:ext uri="{FF2B5EF4-FFF2-40B4-BE49-F238E27FC236}">
                <a16:creationId xmlns:a16="http://schemas.microsoft.com/office/drawing/2014/main" id="{4A82C4F1-5789-285B-5371-915A9F89C086}"/>
              </a:ext>
            </a:extLst>
          </p:cNvPr>
          <p:cNvSpPr txBox="1"/>
          <p:nvPr/>
        </p:nvSpPr>
        <p:spPr>
          <a:xfrm>
            <a:off x="2275456" y="6191580"/>
            <a:ext cx="2723264" cy="456535"/>
          </a:xfrm>
          <a:prstGeom prst="rect">
            <a:avLst/>
          </a:prstGeom>
          <a:noFill/>
        </p:spPr>
        <p:txBody>
          <a:bodyPr wrap="square" rtlCol="0">
            <a:spAutoFit/>
          </a:bodyPr>
          <a:lstStyle/>
          <a:p>
            <a:pPr algn="ctr">
              <a:lnSpc>
                <a:spcPct val="150000"/>
              </a:lnSpc>
            </a:pPr>
            <a:r>
              <a:rPr lang="en-AU" sz="1800" dirty="0">
                <a:solidFill>
                  <a:schemeClr val="bg2"/>
                </a:solidFill>
              </a:rPr>
              <a:t>Training Data: 100 %</a:t>
            </a:r>
          </a:p>
        </p:txBody>
      </p:sp>
      <p:sp>
        <p:nvSpPr>
          <p:cNvPr id="5" name="TextBox 4">
            <a:extLst>
              <a:ext uri="{FF2B5EF4-FFF2-40B4-BE49-F238E27FC236}">
                <a16:creationId xmlns:a16="http://schemas.microsoft.com/office/drawing/2014/main" id="{F5C7E466-B35E-BCC6-24D8-FD6CC101489A}"/>
              </a:ext>
            </a:extLst>
          </p:cNvPr>
          <p:cNvSpPr txBox="1"/>
          <p:nvPr/>
        </p:nvSpPr>
        <p:spPr>
          <a:xfrm>
            <a:off x="7193280" y="6191245"/>
            <a:ext cx="2723264" cy="456535"/>
          </a:xfrm>
          <a:prstGeom prst="rect">
            <a:avLst/>
          </a:prstGeom>
          <a:noFill/>
        </p:spPr>
        <p:txBody>
          <a:bodyPr wrap="square" rtlCol="0">
            <a:spAutoFit/>
          </a:bodyPr>
          <a:lstStyle/>
          <a:p>
            <a:pPr algn="ctr">
              <a:lnSpc>
                <a:spcPct val="150000"/>
              </a:lnSpc>
            </a:pPr>
            <a:r>
              <a:rPr lang="en-AU" sz="1800" dirty="0">
                <a:solidFill>
                  <a:schemeClr val="bg2"/>
                </a:solidFill>
              </a:rPr>
              <a:t>Testing Data: 87.14 %</a:t>
            </a:r>
          </a:p>
        </p:txBody>
      </p:sp>
    </p:spTree>
    <p:extLst>
      <p:ext uri="{BB962C8B-B14F-4D97-AF65-F5344CB8AC3E}">
        <p14:creationId xmlns:p14="http://schemas.microsoft.com/office/powerpoint/2010/main" val="3149434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grpSp>
        <p:nvGrpSpPr>
          <p:cNvPr id="2049" name="Group 2048">
            <a:extLst>
              <a:ext uri="{FF2B5EF4-FFF2-40B4-BE49-F238E27FC236}">
                <a16:creationId xmlns:a16="http://schemas.microsoft.com/office/drawing/2014/main" id="{5139B675-82C7-0C08-43A6-DD0A0700D16A}"/>
              </a:ext>
            </a:extLst>
          </p:cNvPr>
          <p:cNvGrpSpPr/>
          <p:nvPr/>
        </p:nvGrpSpPr>
        <p:grpSpPr>
          <a:xfrm>
            <a:off x="-19460023" y="436697"/>
            <a:ext cx="30516254" cy="6192703"/>
            <a:chOff x="1143000" y="327794"/>
            <a:chExt cx="30516254" cy="6192703"/>
          </a:xfrm>
        </p:grpSpPr>
        <p:grpSp>
          <p:nvGrpSpPr>
            <p:cNvPr id="2048" name="Group 2047">
              <a:extLst>
                <a:ext uri="{FF2B5EF4-FFF2-40B4-BE49-F238E27FC236}">
                  <a16:creationId xmlns:a16="http://schemas.microsoft.com/office/drawing/2014/main" id="{AA8A59FD-0598-DBB0-5829-2172AC4AB74B}"/>
                </a:ext>
              </a:extLst>
            </p:cNvPr>
            <p:cNvGrpSpPr/>
            <p:nvPr/>
          </p:nvGrpSpPr>
          <p:grpSpPr>
            <a:xfrm>
              <a:off x="21750373" y="327794"/>
              <a:ext cx="9908881" cy="6172199"/>
              <a:chOff x="21750373" y="331212"/>
              <a:chExt cx="9908881" cy="6172199"/>
            </a:xfrm>
          </p:grpSpPr>
          <p:pic>
            <p:nvPicPr>
              <p:cNvPr id="45" name="Picture 44">
                <a:extLst>
                  <a:ext uri="{FF2B5EF4-FFF2-40B4-BE49-F238E27FC236}">
                    <a16:creationId xmlns:a16="http://schemas.microsoft.com/office/drawing/2014/main" id="{128DDC86-33E3-A594-27B7-0DFCDCDDEC5A}"/>
                  </a:ext>
                </a:extLst>
              </p:cNvPr>
              <p:cNvPicPr>
                <a:picLocks noChangeAspect="1"/>
              </p:cNvPicPr>
              <p:nvPr/>
            </p:nvPicPr>
            <p:blipFill>
              <a:blip r:embed="rId3"/>
              <a:stretch>
                <a:fillRect/>
              </a:stretch>
            </p:blipFill>
            <p:spPr>
              <a:xfrm>
                <a:off x="21750373" y="336611"/>
                <a:ext cx="9908881" cy="6166800"/>
              </a:xfrm>
              <a:prstGeom prst="rect">
                <a:avLst/>
              </a:prstGeom>
              <a:ln w="31750">
                <a:gradFill>
                  <a:gsLst>
                    <a:gs pos="0">
                      <a:srgbClr val="35F54C"/>
                    </a:gs>
                    <a:gs pos="100000">
                      <a:srgbClr val="93F9A4"/>
                    </a:gs>
                  </a:gsLst>
                  <a:lin ang="5400000" scaled="1"/>
                </a:gradFill>
              </a:ln>
            </p:spPr>
          </p:pic>
          <p:grpSp>
            <p:nvGrpSpPr>
              <p:cNvPr id="63" name="Group 62">
                <a:extLst>
                  <a:ext uri="{FF2B5EF4-FFF2-40B4-BE49-F238E27FC236}">
                    <a16:creationId xmlns:a16="http://schemas.microsoft.com/office/drawing/2014/main" id="{DA5265FF-6265-E71D-F019-80200D1F6701}"/>
                  </a:ext>
                </a:extLst>
              </p:cNvPr>
              <p:cNvGrpSpPr/>
              <p:nvPr/>
            </p:nvGrpSpPr>
            <p:grpSpPr>
              <a:xfrm>
                <a:off x="21751813" y="331212"/>
                <a:ext cx="9711706" cy="6172199"/>
                <a:chOff x="21751813" y="331212"/>
                <a:chExt cx="9711706" cy="6172199"/>
              </a:xfrm>
            </p:grpSpPr>
            <p:pic>
              <p:nvPicPr>
                <p:cNvPr id="43" name="Picture 42" descr="A screenshot of a color chart&#10;&#10;Description automatically generated">
                  <a:extLst>
                    <a:ext uri="{FF2B5EF4-FFF2-40B4-BE49-F238E27FC236}">
                      <a16:creationId xmlns:a16="http://schemas.microsoft.com/office/drawing/2014/main" id="{9E4024E4-F4BB-D669-80DA-077E9992D137}"/>
                    </a:ext>
                  </a:extLst>
                </p:cNvPr>
                <p:cNvPicPr>
                  <a:picLocks noChangeAspect="1"/>
                </p:cNvPicPr>
                <p:nvPr/>
              </p:nvPicPr>
              <p:blipFill>
                <a:blip r:embed="rId4"/>
                <a:stretch>
                  <a:fillRect/>
                </a:stretch>
              </p:blipFill>
              <p:spPr>
                <a:xfrm>
                  <a:off x="26704813" y="1843444"/>
                  <a:ext cx="4758706" cy="2938840"/>
                </a:xfrm>
                <a:prstGeom prst="rect">
                  <a:avLst/>
                </a:prstGeom>
              </p:spPr>
            </p:pic>
            <p:sp>
              <p:nvSpPr>
                <p:cNvPr id="46" name="Rectangle 45">
                  <a:extLst>
                    <a:ext uri="{FF2B5EF4-FFF2-40B4-BE49-F238E27FC236}">
                      <a16:creationId xmlns:a16="http://schemas.microsoft.com/office/drawing/2014/main" id="{E545D627-8AFB-5B6F-537A-6E60E56FB28F}"/>
                    </a:ext>
                  </a:extLst>
                </p:cNvPr>
                <p:cNvSpPr/>
                <p:nvPr/>
              </p:nvSpPr>
              <p:spPr>
                <a:xfrm>
                  <a:off x="21751813" y="331212"/>
                  <a:ext cx="4953000" cy="6172199"/>
                </a:xfrm>
                <a:prstGeom prst="rect">
                  <a:avLst/>
                </a:prstGeom>
                <a:gradFill flip="none" rotWithShape="1">
                  <a:gsLst>
                    <a:gs pos="0">
                      <a:schemeClr val="accent1">
                        <a:lumMod val="0"/>
                        <a:alpha val="0"/>
                      </a:schemeClr>
                    </a:gs>
                    <a:gs pos="100000">
                      <a:schemeClr val="tx1">
                        <a:lumMod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TextBox 46">
                  <a:extLst>
                    <a:ext uri="{FF2B5EF4-FFF2-40B4-BE49-F238E27FC236}">
                      <a16:creationId xmlns:a16="http://schemas.microsoft.com/office/drawing/2014/main" id="{76C73015-EE1F-AAC0-D1F7-C2D241337EA0}"/>
                    </a:ext>
                  </a:extLst>
                </p:cNvPr>
                <p:cNvSpPr txBox="1"/>
                <p:nvPr/>
              </p:nvSpPr>
              <p:spPr>
                <a:xfrm>
                  <a:off x="22286718" y="1843444"/>
                  <a:ext cx="4330805" cy="2303195"/>
                </a:xfrm>
                <a:prstGeom prst="rect">
                  <a:avLst/>
                </a:prstGeom>
                <a:noFill/>
              </p:spPr>
              <p:txBody>
                <a:bodyPr wrap="square" rtlCol="0">
                  <a:spAutoFit/>
                </a:bodyPr>
                <a:lstStyle/>
                <a:p>
                  <a:pPr>
                    <a:lnSpc>
                      <a:spcPct val="150000"/>
                    </a:lnSpc>
                  </a:pPr>
                  <a:r>
                    <a:rPr lang="en-AU" sz="1800" b="1" dirty="0">
                      <a:solidFill>
                        <a:srgbClr val="93F9A4"/>
                      </a:solidFill>
                    </a:rPr>
                    <a:t>ANNs </a:t>
                  </a:r>
                  <a:r>
                    <a:rPr lang="en-AU" sz="1800" dirty="0">
                      <a:solidFill>
                        <a:schemeClr val="bg2"/>
                      </a:solidFill>
                    </a:rPr>
                    <a:t>were used to classify our weather data by processing data points through layers of neurons.</a:t>
                  </a:r>
                </a:p>
                <a:p>
                  <a:pPr>
                    <a:lnSpc>
                      <a:spcPct val="150000"/>
                    </a:lnSpc>
                  </a:pPr>
                  <a:endParaRPr lang="en-AU" sz="800" dirty="0">
                    <a:solidFill>
                      <a:schemeClr val="bg2"/>
                    </a:solidFill>
                  </a:endParaRPr>
                </a:p>
                <a:p>
                  <a:pPr>
                    <a:lnSpc>
                      <a:spcPct val="150000"/>
                    </a:lnSpc>
                  </a:pPr>
                  <a:r>
                    <a:rPr lang="en-AU" sz="1800" dirty="0">
                      <a:solidFill>
                        <a:schemeClr val="bg2"/>
                      </a:solidFill>
                    </a:rPr>
                    <a:t>Multiple combinations of neuron layers and neuron totals were trialled.</a:t>
                  </a:r>
                </a:p>
              </p:txBody>
            </p:sp>
            <p:pic>
              <p:nvPicPr>
                <p:cNvPr id="42" name="Picture 2" descr="How to Program a Neural Network. A step-by-step guide to implementing a… |  by Callum Bruce | Towards Data Science">
                  <a:extLst>
                    <a:ext uri="{FF2B5EF4-FFF2-40B4-BE49-F238E27FC236}">
                      <a16:creationId xmlns:a16="http://schemas.microsoft.com/office/drawing/2014/main" id="{F52F706A-8F76-B9B9-D8BC-4A20029464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5163" y="4176945"/>
                  <a:ext cx="3553913" cy="114808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91F40CF-0F86-EEED-8EDA-52B2AD5CFC4F}"/>
                    </a:ext>
                  </a:extLst>
                </p:cNvPr>
                <p:cNvSpPr txBox="1"/>
                <p:nvPr/>
              </p:nvSpPr>
              <p:spPr>
                <a:xfrm>
                  <a:off x="26704813" y="4786322"/>
                  <a:ext cx="3816456" cy="335156"/>
                </a:xfrm>
                <a:prstGeom prst="rect">
                  <a:avLst/>
                </a:prstGeom>
                <a:noFill/>
              </p:spPr>
              <p:txBody>
                <a:bodyPr wrap="square" rtlCol="0">
                  <a:spAutoFit/>
                </a:bodyPr>
                <a:lstStyle/>
                <a:p>
                  <a:pPr>
                    <a:lnSpc>
                      <a:spcPct val="150000"/>
                    </a:lnSpc>
                  </a:pPr>
                  <a:r>
                    <a:rPr lang="en-AU" sz="1200" dirty="0">
                      <a:solidFill>
                        <a:schemeClr val="bg2">
                          <a:lumMod val="75000"/>
                        </a:schemeClr>
                      </a:solidFill>
                    </a:rPr>
                    <a:t>Confusion Matrix: ANN Testing Data</a:t>
                  </a:r>
                </a:p>
              </p:txBody>
            </p:sp>
          </p:grpSp>
        </p:grpSp>
        <p:grpSp>
          <p:nvGrpSpPr>
            <p:cNvPr id="62" name="Group 61">
              <a:extLst>
                <a:ext uri="{FF2B5EF4-FFF2-40B4-BE49-F238E27FC236}">
                  <a16:creationId xmlns:a16="http://schemas.microsoft.com/office/drawing/2014/main" id="{F5EC6D45-A24D-C8C5-51F5-7D84B8854709}"/>
                </a:ext>
              </a:extLst>
            </p:cNvPr>
            <p:cNvGrpSpPr/>
            <p:nvPr/>
          </p:nvGrpSpPr>
          <p:grpSpPr>
            <a:xfrm>
              <a:off x="11441584" y="336611"/>
              <a:ext cx="9910755" cy="6183886"/>
              <a:chOff x="11441584" y="336611"/>
              <a:chExt cx="9910755" cy="6183886"/>
            </a:xfrm>
          </p:grpSpPr>
          <p:pic>
            <p:nvPicPr>
              <p:cNvPr id="34" name="Picture 33">
                <a:extLst>
                  <a:ext uri="{FF2B5EF4-FFF2-40B4-BE49-F238E27FC236}">
                    <a16:creationId xmlns:a16="http://schemas.microsoft.com/office/drawing/2014/main" id="{61572125-A8D3-6891-A6AD-447508E1A8BB}"/>
                  </a:ext>
                </a:extLst>
              </p:cNvPr>
              <p:cNvPicPr preferRelativeResize="0">
                <a:picLocks/>
              </p:cNvPicPr>
              <p:nvPr/>
            </p:nvPicPr>
            <p:blipFill>
              <a:blip r:embed="rId6"/>
              <a:stretch>
                <a:fillRect/>
              </a:stretch>
            </p:blipFill>
            <p:spPr>
              <a:xfrm>
                <a:off x="11445139" y="336611"/>
                <a:ext cx="9907200" cy="6166800"/>
              </a:xfrm>
              <a:prstGeom prst="rect">
                <a:avLst/>
              </a:prstGeom>
              <a:ln w="31750">
                <a:gradFill>
                  <a:gsLst>
                    <a:gs pos="0">
                      <a:srgbClr val="35F54C"/>
                    </a:gs>
                    <a:gs pos="100000">
                      <a:srgbClr val="93F9A4"/>
                    </a:gs>
                  </a:gsLst>
                  <a:lin ang="5400000" scaled="1"/>
                </a:gradFill>
              </a:ln>
            </p:spPr>
          </p:pic>
          <p:grpSp>
            <p:nvGrpSpPr>
              <p:cNvPr id="61" name="Group 60">
                <a:extLst>
                  <a:ext uri="{FF2B5EF4-FFF2-40B4-BE49-F238E27FC236}">
                    <a16:creationId xmlns:a16="http://schemas.microsoft.com/office/drawing/2014/main" id="{F2033958-5575-3B43-DBF7-E57CBEEE3891}"/>
                  </a:ext>
                </a:extLst>
              </p:cNvPr>
              <p:cNvGrpSpPr/>
              <p:nvPr/>
            </p:nvGrpSpPr>
            <p:grpSpPr>
              <a:xfrm>
                <a:off x="11441584" y="348298"/>
                <a:ext cx="9446047" cy="6172199"/>
                <a:chOff x="11441584" y="348298"/>
                <a:chExt cx="9446047" cy="6172199"/>
              </a:xfrm>
            </p:grpSpPr>
            <p:sp>
              <p:nvSpPr>
                <p:cNvPr id="37" name="Rectangle 36">
                  <a:extLst>
                    <a:ext uri="{FF2B5EF4-FFF2-40B4-BE49-F238E27FC236}">
                      <a16:creationId xmlns:a16="http://schemas.microsoft.com/office/drawing/2014/main" id="{C676D042-47AD-6A71-AB02-52D5E4E1D911}"/>
                    </a:ext>
                  </a:extLst>
                </p:cNvPr>
                <p:cNvSpPr/>
                <p:nvPr/>
              </p:nvSpPr>
              <p:spPr>
                <a:xfrm>
                  <a:off x="11441584" y="348298"/>
                  <a:ext cx="4953000" cy="6172199"/>
                </a:xfrm>
                <a:prstGeom prst="rect">
                  <a:avLst/>
                </a:prstGeom>
                <a:gradFill flip="none" rotWithShape="1">
                  <a:gsLst>
                    <a:gs pos="0">
                      <a:schemeClr val="accent1">
                        <a:lumMod val="0"/>
                        <a:alpha val="0"/>
                      </a:schemeClr>
                    </a:gs>
                    <a:gs pos="100000">
                      <a:schemeClr val="tx1">
                        <a:lumMod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73EA8B9D-7527-4936-721D-32934A71E56D}"/>
                    </a:ext>
                  </a:extLst>
                </p:cNvPr>
                <p:cNvSpPr txBox="1"/>
                <p:nvPr/>
              </p:nvSpPr>
              <p:spPr>
                <a:xfrm>
                  <a:off x="12191994" y="2369735"/>
                  <a:ext cx="4575949" cy="2118529"/>
                </a:xfrm>
                <a:prstGeom prst="rect">
                  <a:avLst/>
                </a:prstGeom>
                <a:noFill/>
              </p:spPr>
              <p:txBody>
                <a:bodyPr wrap="square" rtlCol="0">
                  <a:spAutoFit/>
                </a:bodyPr>
                <a:lstStyle/>
                <a:p>
                  <a:pPr>
                    <a:lnSpc>
                      <a:spcPct val="150000"/>
                    </a:lnSpc>
                  </a:pPr>
                  <a:r>
                    <a:rPr lang="en-AU" sz="1800" b="1" dirty="0">
                      <a:solidFill>
                        <a:srgbClr val="93F9A4"/>
                      </a:solidFill>
                    </a:rPr>
                    <a:t>Decision Trees </a:t>
                  </a:r>
                  <a:r>
                    <a:rPr lang="en-AU" sz="1800" dirty="0">
                      <a:solidFill>
                        <a:schemeClr val="bg2"/>
                      </a:solidFill>
                    </a:rPr>
                    <a:t>make predictions of data points by asking multiple questions – sorting the data like a flowchart.</a:t>
                  </a:r>
                </a:p>
                <a:p>
                  <a:pPr>
                    <a:lnSpc>
                      <a:spcPct val="150000"/>
                    </a:lnSpc>
                  </a:pPr>
                  <a:endParaRPr lang="en-AU" sz="1800" dirty="0">
                    <a:solidFill>
                      <a:schemeClr val="bg2"/>
                    </a:solidFill>
                  </a:endParaRPr>
                </a:p>
                <a:p>
                  <a:pPr>
                    <a:lnSpc>
                      <a:spcPct val="150000"/>
                    </a:lnSpc>
                  </a:pPr>
                  <a:r>
                    <a:rPr lang="en-AU" sz="1800" dirty="0">
                      <a:solidFill>
                        <a:schemeClr val="bg2"/>
                      </a:solidFill>
                    </a:rPr>
                    <a:t>Our decision tree overfit the training data.</a:t>
                  </a:r>
                </a:p>
              </p:txBody>
            </p:sp>
            <p:pic>
              <p:nvPicPr>
                <p:cNvPr id="40" name="Picture 39">
                  <a:extLst>
                    <a:ext uri="{FF2B5EF4-FFF2-40B4-BE49-F238E27FC236}">
                      <a16:creationId xmlns:a16="http://schemas.microsoft.com/office/drawing/2014/main" id="{E812FAD8-8932-71A0-704E-6D7BE7DFAA33}"/>
                    </a:ext>
                  </a:extLst>
                </p:cNvPr>
                <p:cNvPicPr>
                  <a:picLocks noChangeAspect="1"/>
                </p:cNvPicPr>
                <p:nvPr/>
              </p:nvPicPr>
              <p:blipFill>
                <a:blip r:embed="rId7"/>
                <a:stretch>
                  <a:fillRect/>
                </a:stretch>
              </p:blipFill>
              <p:spPr>
                <a:xfrm>
                  <a:off x="17071175" y="1721969"/>
                  <a:ext cx="3604572" cy="3181791"/>
                </a:xfrm>
                <a:prstGeom prst="rect">
                  <a:avLst/>
                </a:prstGeom>
              </p:spPr>
            </p:pic>
            <p:sp>
              <p:nvSpPr>
                <p:cNvPr id="48" name="TextBox 47">
                  <a:extLst>
                    <a:ext uri="{FF2B5EF4-FFF2-40B4-BE49-F238E27FC236}">
                      <a16:creationId xmlns:a16="http://schemas.microsoft.com/office/drawing/2014/main" id="{7CB36B15-2B4B-FB0B-E3F6-E678F8ECE79B}"/>
                    </a:ext>
                  </a:extLst>
                </p:cNvPr>
                <p:cNvSpPr txBox="1"/>
                <p:nvPr/>
              </p:nvSpPr>
              <p:spPr>
                <a:xfrm>
                  <a:off x="17071175" y="4903760"/>
                  <a:ext cx="3816456" cy="335156"/>
                </a:xfrm>
                <a:prstGeom prst="rect">
                  <a:avLst/>
                </a:prstGeom>
                <a:noFill/>
              </p:spPr>
              <p:txBody>
                <a:bodyPr wrap="square" rtlCol="0">
                  <a:spAutoFit/>
                </a:bodyPr>
                <a:lstStyle/>
                <a:p>
                  <a:pPr>
                    <a:lnSpc>
                      <a:spcPct val="150000"/>
                    </a:lnSpc>
                  </a:pPr>
                  <a:r>
                    <a:rPr lang="en-AU" sz="1200" dirty="0">
                      <a:solidFill>
                        <a:schemeClr val="bg2">
                          <a:lumMod val="75000"/>
                        </a:schemeClr>
                      </a:solidFill>
                    </a:rPr>
                    <a:t>Decision Tree made during project</a:t>
                  </a:r>
                </a:p>
              </p:txBody>
            </p:sp>
          </p:grpSp>
        </p:grpSp>
        <p:grpSp>
          <p:nvGrpSpPr>
            <p:cNvPr id="56" name="Group 55">
              <a:extLst>
                <a:ext uri="{FF2B5EF4-FFF2-40B4-BE49-F238E27FC236}">
                  <a16:creationId xmlns:a16="http://schemas.microsoft.com/office/drawing/2014/main" id="{85751942-85F9-6B13-26DE-422C642E0971}"/>
                </a:ext>
              </a:extLst>
            </p:cNvPr>
            <p:cNvGrpSpPr/>
            <p:nvPr/>
          </p:nvGrpSpPr>
          <p:grpSpPr>
            <a:xfrm>
              <a:off x="1143000" y="342899"/>
              <a:ext cx="9904105" cy="6172199"/>
              <a:chOff x="1143000" y="342899"/>
              <a:chExt cx="9904105" cy="6172199"/>
            </a:xfrm>
          </p:grpSpPr>
          <p:pic>
            <p:nvPicPr>
              <p:cNvPr id="24" name="Picture 23">
                <a:extLst>
                  <a:ext uri="{FF2B5EF4-FFF2-40B4-BE49-F238E27FC236}">
                    <a16:creationId xmlns:a16="http://schemas.microsoft.com/office/drawing/2014/main" id="{2BD08784-4F9F-0DA2-14B3-304636C48033}"/>
                  </a:ext>
                </a:extLst>
              </p:cNvPr>
              <p:cNvPicPr>
                <a:picLocks noChangeAspect="1"/>
              </p:cNvPicPr>
              <p:nvPr/>
            </p:nvPicPr>
            <p:blipFill>
              <a:blip r:embed="rId8"/>
              <a:stretch>
                <a:fillRect/>
              </a:stretch>
            </p:blipFill>
            <p:spPr>
              <a:xfrm>
                <a:off x="1144875" y="342899"/>
                <a:ext cx="9902230" cy="6172199"/>
              </a:xfrm>
              <a:prstGeom prst="rect">
                <a:avLst/>
              </a:prstGeom>
              <a:ln w="31750">
                <a:gradFill>
                  <a:gsLst>
                    <a:gs pos="0">
                      <a:srgbClr val="35F54C"/>
                    </a:gs>
                    <a:gs pos="100000">
                      <a:srgbClr val="93F9A4"/>
                    </a:gs>
                  </a:gsLst>
                  <a:lin ang="5400000" scaled="1"/>
                </a:gradFill>
              </a:ln>
            </p:spPr>
          </p:pic>
          <p:grpSp>
            <p:nvGrpSpPr>
              <p:cNvPr id="55" name="Group 54">
                <a:extLst>
                  <a:ext uri="{FF2B5EF4-FFF2-40B4-BE49-F238E27FC236}">
                    <a16:creationId xmlns:a16="http://schemas.microsoft.com/office/drawing/2014/main" id="{0BFECCD9-B92D-C996-6830-3FE4D71B6A5D}"/>
                  </a:ext>
                </a:extLst>
              </p:cNvPr>
              <p:cNvGrpSpPr/>
              <p:nvPr/>
            </p:nvGrpSpPr>
            <p:grpSpPr>
              <a:xfrm>
                <a:off x="1143000" y="342899"/>
                <a:ext cx="9561969" cy="6172199"/>
                <a:chOff x="1143000" y="342899"/>
                <a:chExt cx="9561969" cy="6172199"/>
              </a:xfrm>
            </p:grpSpPr>
            <p:sp>
              <p:nvSpPr>
                <p:cNvPr id="25" name="Rectangle 24">
                  <a:extLst>
                    <a:ext uri="{FF2B5EF4-FFF2-40B4-BE49-F238E27FC236}">
                      <a16:creationId xmlns:a16="http://schemas.microsoft.com/office/drawing/2014/main" id="{76C240ED-CC59-49B5-B3D5-27CA9AF0BC84}"/>
                    </a:ext>
                  </a:extLst>
                </p:cNvPr>
                <p:cNvSpPr/>
                <p:nvPr/>
              </p:nvSpPr>
              <p:spPr>
                <a:xfrm>
                  <a:off x="1143000" y="342899"/>
                  <a:ext cx="4953000" cy="6172199"/>
                </a:xfrm>
                <a:prstGeom prst="rect">
                  <a:avLst/>
                </a:prstGeom>
                <a:gradFill flip="none" rotWithShape="1">
                  <a:gsLst>
                    <a:gs pos="0">
                      <a:schemeClr val="accent1">
                        <a:lumMod val="0"/>
                        <a:alpha val="0"/>
                      </a:schemeClr>
                    </a:gs>
                    <a:gs pos="100000">
                      <a:schemeClr val="tx1">
                        <a:lumMod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441BAA74-6C63-83A8-A334-4F6049DBED53}"/>
                    </a:ext>
                  </a:extLst>
                </p:cNvPr>
                <p:cNvSpPr txBox="1"/>
                <p:nvPr/>
              </p:nvSpPr>
              <p:spPr>
                <a:xfrm>
                  <a:off x="1623822" y="2161986"/>
                  <a:ext cx="3646310" cy="2534027"/>
                </a:xfrm>
                <a:prstGeom prst="rect">
                  <a:avLst/>
                </a:prstGeom>
                <a:noFill/>
              </p:spPr>
              <p:txBody>
                <a:bodyPr wrap="square" rtlCol="0">
                  <a:spAutoFit/>
                </a:bodyPr>
                <a:lstStyle/>
                <a:p>
                  <a:pPr>
                    <a:lnSpc>
                      <a:spcPct val="150000"/>
                    </a:lnSpc>
                  </a:pPr>
                  <a:r>
                    <a:rPr lang="en-AU" sz="1800" b="1" dirty="0">
                      <a:solidFill>
                        <a:srgbClr val="93F9A4"/>
                      </a:solidFill>
                    </a:rPr>
                    <a:t>KNN</a:t>
                  </a:r>
                  <a:r>
                    <a:rPr lang="en-AU" sz="1800" dirty="0">
                      <a:solidFill>
                        <a:schemeClr val="bg2"/>
                      </a:solidFill>
                    </a:rPr>
                    <a:t> was used to classify a given day’s weather data as pleasant or unpleasant by comparing data points to their closest neighbouring points and the category to which they belonged.</a:t>
                  </a:r>
                </a:p>
              </p:txBody>
            </p:sp>
            <p:pic>
              <p:nvPicPr>
                <p:cNvPr id="27" name="Picture 26">
                  <a:extLst>
                    <a:ext uri="{FF2B5EF4-FFF2-40B4-BE49-F238E27FC236}">
                      <a16:creationId xmlns:a16="http://schemas.microsoft.com/office/drawing/2014/main" id="{B98155AF-EDD6-EC6A-97F9-8AD7CB94A769}"/>
                    </a:ext>
                  </a:extLst>
                </p:cNvPr>
                <p:cNvPicPr>
                  <a:picLocks noChangeAspect="1"/>
                </p:cNvPicPr>
                <p:nvPr/>
              </p:nvPicPr>
              <p:blipFill>
                <a:blip r:embed="rId9"/>
                <a:stretch>
                  <a:fillRect/>
                </a:stretch>
              </p:blipFill>
              <p:spPr>
                <a:xfrm>
                  <a:off x="5946263" y="1954235"/>
                  <a:ext cx="4758706" cy="2949525"/>
                </a:xfrm>
                <a:prstGeom prst="rect">
                  <a:avLst/>
                </a:prstGeom>
              </p:spPr>
            </p:pic>
            <p:sp>
              <p:nvSpPr>
                <p:cNvPr id="28" name="TextBox 27">
                  <a:extLst>
                    <a:ext uri="{FF2B5EF4-FFF2-40B4-BE49-F238E27FC236}">
                      <a16:creationId xmlns:a16="http://schemas.microsoft.com/office/drawing/2014/main" id="{977E9C48-BA7D-4E50-D367-8EC0B5AA623F}"/>
                    </a:ext>
                  </a:extLst>
                </p:cNvPr>
                <p:cNvSpPr txBox="1"/>
                <p:nvPr/>
              </p:nvSpPr>
              <p:spPr>
                <a:xfrm>
                  <a:off x="5946263" y="4903760"/>
                  <a:ext cx="4611109" cy="335156"/>
                </a:xfrm>
                <a:prstGeom prst="rect">
                  <a:avLst/>
                </a:prstGeom>
                <a:noFill/>
              </p:spPr>
              <p:txBody>
                <a:bodyPr wrap="square" rtlCol="0">
                  <a:spAutoFit/>
                </a:bodyPr>
                <a:lstStyle/>
                <a:p>
                  <a:pPr>
                    <a:lnSpc>
                      <a:spcPct val="150000"/>
                    </a:lnSpc>
                  </a:pPr>
                  <a:r>
                    <a:rPr lang="en-AU" sz="1200" dirty="0">
                      <a:solidFill>
                        <a:schemeClr val="bg2">
                          <a:lumMod val="75000"/>
                        </a:schemeClr>
                      </a:solidFill>
                    </a:rPr>
                    <a:t>Confusion Matrix: KNN Testing Data</a:t>
                  </a:r>
                </a:p>
              </p:txBody>
            </p:sp>
          </p:grpSp>
        </p:grpSp>
      </p:grpSp>
      <p:sp>
        <p:nvSpPr>
          <p:cNvPr id="15" name="Oval 14">
            <a:extLst>
              <a:ext uri="{FF2B5EF4-FFF2-40B4-BE49-F238E27FC236}">
                <a16:creationId xmlns:a16="http://schemas.microsoft.com/office/drawing/2014/main" id="{3C7AF1B2-B0F9-C868-703C-31724C3F3EEB}"/>
              </a:ext>
            </a:extLst>
          </p:cNvPr>
          <p:cNvSpPr/>
          <p:nvPr/>
        </p:nvSpPr>
        <p:spPr>
          <a:xfrm>
            <a:off x="-279408" y="-1320165"/>
            <a:ext cx="12750801" cy="2735580"/>
          </a:xfrm>
          <a:prstGeom prst="ellipse">
            <a:avLst/>
          </a:prstGeom>
          <a:gradFill>
            <a:gsLst>
              <a:gs pos="0">
                <a:srgbClr val="0B0E15"/>
              </a:gs>
              <a:gs pos="100000">
                <a:srgbClr val="292A2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B7CBFE99-2A1C-4CEE-2488-C16E5FFE1FE2}"/>
              </a:ext>
            </a:extLst>
          </p:cNvPr>
          <p:cNvSpPr txBox="1"/>
          <p:nvPr/>
        </p:nvSpPr>
        <p:spPr>
          <a:xfrm>
            <a:off x="4392920" y="813375"/>
            <a:ext cx="3406141" cy="456535"/>
          </a:xfrm>
          <a:prstGeom prst="rect">
            <a:avLst/>
          </a:prstGeom>
          <a:noFill/>
        </p:spPr>
        <p:txBody>
          <a:bodyPr wrap="square" rtlCol="0">
            <a:spAutoFit/>
          </a:bodyPr>
          <a:lstStyle/>
          <a:p>
            <a:pPr algn="ctr">
              <a:lnSpc>
                <a:spcPct val="150000"/>
              </a:lnSpc>
              <a:spcAft>
                <a:spcPts val="1800"/>
              </a:spcAft>
              <a:buClr>
                <a:srgbClr val="35F54C"/>
              </a:buClr>
            </a:pPr>
            <a:r>
              <a:rPr lang="en-AU" sz="1800" dirty="0">
                <a:solidFill>
                  <a:srgbClr val="93F9A4"/>
                </a:solidFill>
              </a:rPr>
              <a:t>Artificial Neural Network</a:t>
            </a:r>
          </a:p>
        </p:txBody>
      </p:sp>
      <p:sp>
        <p:nvSpPr>
          <p:cNvPr id="16" name="TextBox 15">
            <a:extLst>
              <a:ext uri="{FF2B5EF4-FFF2-40B4-BE49-F238E27FC236}">
                <a16:creationId xmlns:a16="http://schemas.microsoft.com/office/drawing/2014/main" id="{D1A4D610-3498-9B49-8E5D-39E46117E006}"/>
              </a:ext>
            </a:extLst>
          </p:cNvPr>
          <p:cNvSpPr txBox="1"/>
          <p:nvPr/>
        </p:nvSpPr>
        <p:spPr>
          <a:xfrm>
            <a:off x="3097391" y="228600"/>
            <a:ext cx="5997201" cy="584775"/>
          </a:xfrm>
          <a:prstGeom prst="rect">
            <a:avLst/>
          </a:prstGeom>
          <a:noFill/>
        </p:spPr>
        <p:txBody>
          <a:bodyPr wrap="square" rtlCol="0">
            <a:spAutoFit/>
          </a:bodyPr>
          <a:lstStyle/>
          <a:p>
            <a:pPr algn="ctr"/>
            <a:r>
              <a:rPr lang="en-AU" sz="3200" dirty="0">
                <a:gradFill>
                  <a:gsLst>
                    <a:gs pos="0">
                      <a:srgbClr val="DFFDE4"/>
                    </a:gs>
                    <a:gs pos="100000">
                      <a:srgbClr val="93F9A4"/>
                    </a:gs>
                  </a:gsLst>
                  <a:lin ang="0" scaled="1"/>
                </a:gradFill>
                <a:latin typeface="DM Sans" pitchFamily="2" charset="0"/>
              </a:rPr>
              <a:t>Supervised Machine Learning</a:t>
            </a:r>
          </a:p>
        </p:txBody>
      </p:sp>
      <p:sp>
        <p:nvSpPr>
          <p:cNvPr id="18" name="Oval 17">
            <a:extLst>
              <a:ext uri="{FF2B5EF4-FFF2-40B4-BE49-F238E27FC236}">
                <a16:creationId xmlns:a16="http://schemas.microsoft.com/office/drawing/2014/main" id="{85FF32FD-9FDF-2AE9-8B7A-012B39A2F8E3}"/>
              </a:ext>
            </a:extLst>
          </p:cNvPr>
          <p:cNvSpPr/>
          <p:nvPr/>
        </p:nvSpPr>
        <p:spPr>
          <a:xfrm>
            <a:off x="-279408" y="5490210"/>
            <a:ext cx="12750801" cy="2735580"/>
          </a:xfrm>
          <a:prstGeom prst="ellipse">
            <a:avLst/>
          </a:prstGeom>
          <a:gradFill>
            <a:gsLst>
              <a:gs pos="0">
                <a:srgbClr val="0B0E15"/>
              </a:gs>
              <a:gs pos="100000">
                <a:srgbClr val="292A2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2121E806-06DB-8763-868B-82A2129DAA2B}"/>
              </a:ext>
            </a:extLst>
          </p:cNvPr>
          <p:cNvSpPr txBox="1"/>
          <p:nvPr/>
        </p:nvSpPr>
        <p:spPr>
          <a:xfrm>
            <a:off x="4648530" y="5677438"/>
            <a:ext cx="2894919" cy="456535"/>
          </a:xfrm>
          <a:prstGeom prst="rect">
            <a:avLst/>
          </a:prstGeom>
          <a:noFill/>
        </p:spPr>
        <p:txBody>
          <a:bodyPr wrap="square" rtlCol="0">
            <a:spAutoFit/>
          </a:bodyPr>
          <a:lstStyle/>
          <a:p>
            <a:pPr algn="ctr">
              <a:lnSpc>
                <a:spcPct val="150000"/>
              </a:lnSpc>
            </a:pPr>
            <a:r>
              <a:rPr lang="en-AU" sz="1800" dirty="0">
                <a:solidFill>
                  <a:srgbClr val="93F9A4"/>
                </a:solidFill>
              </a:rPr>
              <a:t>Average Accuracy Scores</a:t>
            </a:r>
          </a:p>
        </p:txBody>
      </p:sp>
      <p:sp>
        <p:nvSpPr>
          <p:cNvPr id="3" name="TextBox 2">
            <a:extLst>
              <a:ext uri="{FF2B5EF4-FFF2-40B4-BE49-F238E27FC236}">
                <a16:creationId xmlns:a16="http://schemas.microsoft.com/office/drawing/2014/main" id="{5F71834D-5BCD-F356-7976-255E7758FE76}"/>
              </a:ext>
            </a:extLst>
          </p:cNvPr>
          <p:cNvSpPr txBox="1"/>
          <p:nvPr/>
        </p:nvSpPr>
        <p:spPr>
          <a:xfrm>
            <a:off x="2275456" y="6191580"/>
            <a:ext cx="2723264" cy="456535"/>
          </a:xfrm>
          <a:prstGeom prst="rect">
            <a:avLst/>
          </a:prstGeom>
          <a:noFill/>
        </p:spPr>
        <p:txBody>
          <a:bodyPr wrap="square" rtlCol="0">
            <a:spAutoFit/>
          </a:bodyPr>
          <a:lstStyle/>
          <a:p>
            <a:pPr algn="ctr">
              <a:lnSpc>
                <a:spcPct val="150000"/>
              </a:lnSpc>
            </a:pPr>
            <a:r>
              <a:rPr lang="en-AU" sz="1800" dirty="0">
                <a:solidFill>
                  <a:schemeClr val="bg2"/>
                </a:solidFill>
              </a:rPr>
              <a:t>Training Data: 91.37 %</a:t>
            </a:r>
          </a:p>
        </p:txBody>
      </p:sp>
      <p:sp>
        <p:nvSpPr>
          <p:cNvPr id="5" name="TextBox 4">
            <a:extLst>
              <a:ext uri="{FF2B5EF4-FFF2-40B4-BE49-F238E27FC236}">
                <a16:creationId xmlns:a16="http://schemas.microsoft.com/office/drawing/2014/main" id="{794A4030-813A-15BD-40CB-96846C61CA45}"/>
              </a:ext>
            </a:extLst>
          </p:cNvPr>
          <p:cNvSpPr txBox="1"/>
          <p:nvPr/>
        </p:nvSpPr>
        <p:spPr>
          <a:xfrm>
            <a:off x="7193280" y="6191245"/>
            <a:ext cx="2723264" cy="456535"/>
          </a:xfrm>
          <a:prstGeom prst="rect">
            <a:avLst/>
          </a:prstGeom>
          <a:noFill/>
        </p:spPr>
        <p:txBody>
          <a:bodyPr wrap="square" rtlCol="0">
            <a:spAutoFit/>
          </a:bodyPr>
          <a:lstStyle/>
          <a:p>
            <a:pPr algn="ctr">
              <a:lnSpc>
                <a:spcPct val="150000"/>
              </a:lnSpc>
            </a:pPr>
            <a:r>
              <a:rPr lang="en-AU" sz="1800" dirty="0">
                <a:solidFill>
                  <a:schemeClr val="bg2"/>
                </a:solidFill>
              </a:rPr>
              <a:t>Testing Data: 91.04 %</a:t>
            </a:r>
          </a:p>
        </p:txBody>
      </p:sp>
    </p:spTree>
    <p:extLst>
      <p:ext uri="{BB962C8B-B14F-4D97-AF65-F5344CB8AC3E}">
        <p14:creationId xmlns:p14="http://schemas.microsoft.com/office/powerpoint/2010/main" val="2901403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0E15"/>
            </a:gs>
            <a:gs pos="100000">
              <a:srgbClr val="292A2F"/>
            </a:gs>
          </a:gsLst>
          <a:lin ang="0" scaled="1"/>
          <a:tileRect/>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1A4D610-3498-9B49-8E5D-39E46117E006}"/>
              </a:ext>
            </a:extLst>
          </p:cNvPr>
          <p:cNvSpPr txBox="1"/>
          <p:nvPr/>
        </p:nvSpPr>
        <p:spPr>
          <a:xfrm>
            <a:off x="1945067" y="769070"/>
            <a:ext cx="8301865" cy="523220"/>
          </a:xfrm>
          <a:prstGeom prst="rect">
            <a:avLst/>
          </a:prstGeom>
          <a:noFill/>
        </p:spPr>
        <p:txBody>
          <a:bodyPr wrap="square" rtlCol="0">
            <a:spAutoFit/>
          </a:bodyPr>
          <a:lstStyle/>
          <a:p>
            <a:pPr algn="ctr"/>
            <a:r>
              <a:rPr lang="en-AU" sz="2800" dirty="0">
                <a:gradFill>
                  <a:gsLst>
                    <a:gs pos="0">
                      <a:srgbClr val="DFFDE4"/>
                    </a:gs>
                    <a:gs pos="100000">
                      <a:srgbClr val="93F9A4"/>
                    </a:gs>
                  </a:gsLst>
                  <a:lin ang="0" scaled="1"/>
                </a:gradFill>
                <a:latin typeface="DM Sans" pitchFamily="2" charset="0"/>
              </a:rPr>
              <a:t>Did Scaling Matter?</a:t>
            </a:r>
          </a:p>
        </p:txBody>
      </p:sp>
      <p:sp>
        <p:nvSpPr>
          <p:cNvPr id="2" name="Rectangle 1">
            <a:extLst>
              <a:ext uri="{FF2B5EF4-FFF2-40B4-BE49-F238E27FC236}">
                <a16:creationId xmlns:a16="http://schemas.microsoft.com/office/drawing/2014/main" id="{54B9233E-AFED-12D6-45D7-4ACED00B3159}"/>
              </a:ext>
            </a:extLst>
          </p:cNvPr>
          <p:cNvSpPr/>
          <p:nvPr/>
        </p:nvSpPr>
        <p:spPr>
          <a:xfrm rot="16200000">
            <a:off x="3574067" y="-279491"/>
            <a:ext cx="45719" cy="5410805"/>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3" name="Rectangle 2">
            <a:extLst>
              <a:ext uri="{FF2B5EF4-FFF2-40B4-BE49-F238E27FC236}">
                <a16:creationId xmlns:a16="http://schemas.microsoft.com/office/drawing/2014/main" id="{CEFFAFE0-37DD-CDC5-5286-57469BFF3C97}"/>
              </a:ext>
            </a:extLst>
          </p:cNvPr>
          <p:cNvSpPr/>
          <p:nvPr/>
        </p:nvSpPr>
        <p:spPr>
          <a:xfrm rot="16200000">
            <a:off x="3574068" y="871250"/>
            <a:ext cx="45719" cy="5410805"/>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5" name="Rectangle 4">
            <a:extLst>
              <a:ext uri="{FF2B5EF4-FFF2-40B4-BE49-F238E27FC236}">
                <a16:creationId xmlns:a16="http://schemas.microsoft.com/office/drawing/2014/main" id="{25E93AAA-178A-AB64-BC0F-54C85D3A1121}"/>
              </a:ext>
            </a:extLst>
          </p:cNvPr>
          <p:cNvSpPr/>
          <p:nvPr/>
        </p:nvSpPr>
        <p:spPr>
          <a:xfrm rot="16200000">
            <a:off x="3574067" y="2021991"/>
            <a:ext cx="45719" cy="5410804"/>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6" name="Rectangle 5">
            <a:extLst>
              <a:ext uri="{FF2B5EF4-FFF2-40B4-BE49-F238E27FC236}">
                <a16:creationId xmlns:a16="http://schemas.microsoft.com/office/drawing/2014/main" id="{6848427E-1CE1-CC1F-AD1A-678F5DC286F6}"/>
              </a:ext>
            </a:extLst>
          </p:cNvPr>
          <p:cNvSpPr/>
          <p:nvPr/>
        </p:nvSpPr>
        <p:spPr>
          <a:xfrm rot="16200000">
            <a:off x="3574065" y="3172731"/>
            <a:ext cx="45719" cy="5410802"/>
          </a:xfrm>
          <a:prstGeom prst="rect">
            <a:avLst/>
          </a:prstGeom>
          <a:gradFill flip="none" rotWithShape="1">
            <a:gsLst>
              <a:gs pos="100000">
                <a:srgbClr val="93F9A4"/>
              </a:gs>
              <a:gs pos="0">
                <a:srgbClr val="35F54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rgbClr val="93F9A4"/>
              </a:solidFill>
            </a:endParaRPr>
          </a:p>
        </p:txBody>
      </p:sp>
      <p:sp>
        <p:nvSpPr>
          <p:cNvPr id="7" name="TextBox 6">
            <a:extLst>
              <a:ext uri="{FF2B5EF4-FFF2-40B4-BE49-F238E27FC236}">
                <a16:creationId xmlns:a16="http://schemas.microsoft.com/office/drawing/2014/main" id="{AAD2E6FA-98E0-DFF5-1990-DE0DFBF0EB64}"/>
              </a:ext>
            </a:extLst>
          </p:cNvPr>
          <p:cNvSpPr txBox="1"/>
          <p:nvPr/>
        </p:nvSpPr>
        <p:spPr>
          <a:xfrm>
            <a:off x="6966272" y="2821116"/>
            <a:ext cx="4484829" cy="2862322"/>
          </a:xfrm>
          <a:prstGeom prst="rect">
            <a:avLst/>
          </a:prstGeom>
          <a:noFill/>
        </p:spPr>
        <p:txBody>
          <a:bodyPr wrap="square" rtlCol="0">
            <a:spAutoFit/>
          </a:bodyPr>
          <a:lstStyle/>
          <a:p>
            <a:pPr marL="285750" indent="-285750">
              <a:buClr>
                <a:srgbClr val="35F54C"/>
              </a:buClr>
              <a:buFont typeface="Arial" panose="020B0604020202020204" pitchFamily="34" charset="0"/>
              <a:buChar char="•"/>
            </a:pPr>
            <a:r>
              <a:rPr lang="en-AU" sz="1800" dirty="0">
                <a:solidFill>
                  <a:schemeClr val="bg2"/>
                </a:solidFill>
              </a:rPr>
              <a:t>Scaling is </a:t>
            </a:r>
            <a:r>
              <a:rPr lang="en-AU" sz="1800" b="1" u="sng" dirty="0">
                <a:solidFill>
                  <a:schemeClr val="bg2"/>
                </a:solidFill>
              </a:rPr>
              <a:t>extremely important.</a:t>
            </a:r>
          </a:p>
          <a:p>
            <a:pPr marL="285750" indent="-285750">
              <a:buClr>
                <a:srgbClr val="35F54C"/>
              </a:buClr>
              <a:buFont typeface="Arial" panose="020B0604020202020204" pitchFamily="34" charset="0"/>
              <a:buChar char="•"/>
            </a:pPr>
            <a:endParaRPr lang="en-AU" sz="1800" b="1" u="sng" dirty="0">
              <a:solidFill>
                <a:schemeClr val="bg2"/>
              </a:solidFill>
            </a:endParaRPr>
          </a:p>
          <a:p>
            <a:pPr marL="285750" indent="-285750">
              <a:buClr>
                <a:srgbClr val="35F54C"/>
              </a:buClr>
              <a:buFont typeface="Arial" panose="020B0604020202020204" pitchFamily="34" charset="0"/>
              <a:buChar char="•"/>
            </a:pPr>
            <a:r>
              <a:rPr lang="en-AU" sz="1800" dirty="0">
                <a:solidFill>
                  <a:schemeClr val="bg2"/>
                </a:solidFill>
              </a:rPr>
              <a:t>In this case, scaling had minimal impact since the columns were all related to temperature.</a:t>
            </a:r>
          </a:p>
          <a:p>
            <a:pPr marL="285750" indent="-285750">
              <a:buClr>
                <a:srgbClr val="35F54C"/>
              </a:buClr>
              <a:buFont typeface="Arial" panose="020B0604020202020204" pitchFamily="34" charset="0"/>
              <a:buChar char="•"/>
            </a:pPr>
            <a:endParaRPr lang="en-AU" sz="1800" dirty="0">
              <a:solidFill>
                <a:schemeClr val="bg2"/>
              </a:solidFill>
            </a:endParaRPr>
          </a:p>
          <a:p>
            <a:pPr marL="285750" indent="-285750">
              <a:buClr>
                <a:srgbClr val="35F54C"/>
              </a:buClr>
              <a:buFont typeface="Arial" panose="020B0604020202020204" pitchFamily="34" charset="0"/>
              <a:buChar char="•"/>
            </a:pPr>
            <a:r>
              <a:rPr lang="en-AU" sz="1800" dirty="0">
                <a:solidFill>
                  <a:schemeClr val="bg2"/>
                </a:solidFill>
              </a:rPr>
              <a:t>The models’ performances, using unscaled data, would likely be diminished by training each with additional weather metrics.</a:t>
            </a:r>
          </a:p>
        </p:txBody>
      </p:sp>
      <p:sp>
        <p:nvSpPr>
          <p:cNvPr id="4" name="TextBox 3">
            <a:extLst>
              <a:ext uri="{FF2B5EF4-FFF2-40B4-BE49-F238E27FC236}">
                <a16:creationId xmlns:a16="http://schemas.microsoft.com/office/drawing/2014/main" id="{56401980-6295-89FC-9063-C06372229798}"/>
              </a:ext>
            </a:extLst>
          </p:cNvPr>
          <p:cNvSpPr txBox="1"/>
          <p:nvPr/>
        </p:nvSpPr>
        <p:spPr>
          <a:xfrm>
            <a:off x="891524" y="2484228"/>
            <a:ext cx="817701" cy="456535"/>
          </a:xfrm>
          <a:prstGeom prst="rect">
            <a:avLst/>
          </a:prstGeom>
          <a:noFill/>
        </p:spPr>
        <p:txBody>
          <a:bodyPr wrap="square" rtlCol="0">
            <a:spAutoFit/>
          </a:bodyPr>
          <a:lstStyle/>
          <a:p>
            <a:pPr>
              <a:lnSpc>
                <a:spcPct val="150000"/>
              </a:lnSpc>
            </a:pPr>
            <a:r>
              <a:rPr lang="en-AU" sz="1800" b="1" dirty="0">
                <a:solidFill>
                  <a:srgbClr val="93F9A4"/>
                </a:solidFill>
              </a:rPr>
              <a:t>KNN: </a:t>
            </a:r>
            <a:endParaRPr lang="en-AU" sz="1800" dirty="0">
              <a:solidFill>
                <a:schemeClr val="bg2"/>
              </a:solidFill>
            </a:endParaRPr>
          </a:p>
        </p:txBody>
      </p:sp>
      <p:sp>
        <p:nvSpPr>
          <p:cNvPr id="8" name="TextBox 7">
            <a:extLst>
              <a:ext uri="{FF2B5EF4-FFF2-40B4-BE49-F238E27FC236}">
                <a16:creationId xmlns:a16="http://schemas.microsoft.com/office/drawing/2014/main" id="{2CA17C91-A258-E83C-D1F7-132593537CF5}"/>
              </a:ext>
            </a:extLst>
          </p:cNvPr>
          <p:cNvSpPr txBox="1"/>
          <p:nvPr/>
        </p:nvSpPr>
        <p:spPr>
          <a:xfrm>
            <a:off x="2043147" y="2524719"/>
            <a:ext cx="2627046" cy="335156"/>
          </a:xfrm>
          <a:prstGeom prst="rect">
            <a:avLst/>
          </a:prstGeom>
          <a:noFill/>
        </p:spPr>
        <p:txBody>
          <a:bodyPr wrap="square" rtlCol="0">
            <a:spAutoFit/>
          </a:bodyPr>
          <a:lstStyle/>
          <a:p>
            <a:pPr>
              <a:lnSpc>
                <a:spcPct val="150000"/>
              </a:lnSpc>
            </a:pPr>
            <a:r>
              <a:rPr lang="en-AU" sz="1200" dirty="0">
                <a:solidFill>
                  <a:schemeClr val="bg2"/>
                </a:solidFill>
              </a:rPr>
              <a:t>Training Accuracy: 93.91%</a:t>
            </a:r>
          </a:p>
        </p:txBody>
      </p:sp>
      <p:sp>
        <p:nvSpPr>
          <p:cNvPr id="9" name="TextBox 8">
            <a:extLst>
              <a:ext uri="{FF2B5EF4-FFF2-40B4-BE49-F238E27FC236}">
                <a16:creationId xmlns:a16="http://schemas.microsoft.com/office/drawing/2014/main" id="{D364D510-BF74-D9D2-83E7-F80BCE870067}"/>
              </a:ext>
            </a:extLst>
          </p:cNvPr>
          <p:cNvSpPr txBox="1"/>
          <p:nvPr/>
        </p:nvSpPr>
        <p:spPr>
          <a:xfrm>
            <a:off x="2043147" y="2976218"/>
            <a:ext cx="2627046" cy="335156"/>
          </a:xfrm>
          <a:prstGeom prst="rect">
            <a:avLst/>
          </a:prstGeom>
          <a:noFill/>
        </p:spPr>
        <p:txBody>
          <a:bodyPr wrap="square" rtlCol="0">
            <a:spAutoFit/>
          </a:bodyPr>
          <a:lstStyle/>
          <a:p>
            <a:pPr>
              <a:lnSpc>
                <a:spcPct val="150000"/>
              </a:lnSpc>
            </a:pPr>
            <a:r>
              <a:rPr lang="en-AU" sz="1200" dirty="0">
                <a:solidFill>
                  <a:schemeClr val="bg2"/>
                </a:solidFill>
              </a:rPr>
              <a:t>Testing Accuracy: 88.15%</a:t>
            </a:r>
          </a:p>
        </p:txBody>
      </p:sp>
      <p:sp>
        <p:nvSpPr>
          <p:cNvPr id="10" name="TextBox 9">
            <a:extLst>
              <a:ext uri="{FF2B5EF4-FFF2-40B4-BE49-F238E27FC236}">
                <a16:creationId xmlns:a16="http://schemas.microsoft.com/office/drawing/2014/main" id="{BA0DF235-645B-800A-3A3D-7659828311D3}"/>
              </a:ext>
            </a:extLst>
          </p:cNvPr>
          <p:cNvSpPr txBox="1"/>
          <p:nvPr/>
        </p:nvSpPr>
        <p:spPr>
          <a:xfrm>
            <a:off x="891524" y="3677761"/>
            <a:ext cx="1288968" cy="872034"/>
          </a:xfrm>
          <a:prstGeom prst="rect">
            <a:avLst/>
          </a:prstGeom>
          <a:noFill/>
        </p:spPr>
        <p:txBody>
          <a:bodyPr wrap="square" rtlCol="0">
            <a:spAutoFit/>
          </a:bodyPr>
          <a:lstStyle/>
          <a:p>
            <a:pPr>
              <a:lnSpc>
                <a:spcPct val="150000"/>
              </a:lnSpc>
            </a:pPr>
            <a:r>
              <a:rPr lang="en-AU" sz="1800" b="1" dirty="0">
                <a:solidFill>
                  <a:srgbClr val="93F9A4"/>
                </a:solidFill>
              </a:rPr>
              <a:t>Decision Tree: </a:t>
            </a:r>
            <a:endParaRPr lang="en-AU" sz="1800" dirty="0">
              <a:solidFill>
                <a:schemeClr val="bg2"/>
              </a:solidFill>
            </a:endParaRPr>
          </a:p>
        </p:txBody>
      </p:sp>
      <p:sp>
        <p:nvSpPr>
          <p:cNvPr id="11" name="TextBox 10">
            <a:extLst>
              <a:ext uri="{FF2B5EF4-FFF2-40B4-BE49-F238E27FC236}">
                <a16:creationId xmlns:a16="http://schemas.microsoft.com/office/drawing/2014/main" id="{5621150B-4030-FC9A-1DD8-88652D4FF5B6}"/>
              </a:ext>
            </a:extLst>
          </p:cNvPr>
          <p:cNvSpPr txBox="1"/>
          <p:nvPr/>
        </p:nvSpPr>
        <p:spPr>
          <a:xfrm>
            <a:off x="2043147" y="3718252"/>
            <a:ext cx="2627046" cy="335156"/>
          </a:xfrm>
          <a:prstGeom prst="rect">
            <a:avLst/>
          </a:prstGeom>
          <a:noFill/>
        </p:spPr>
        <p:txBody>
          <a:bodyPr wrap="square" rtlCol="0">
            <a:spAutoFit/>
          </a:bodyPr>
          <a:lstStyle/>
          <a:p>
            <a:pPr>
              <a:lnSpc>
                <a:spcPct val="150000"/>
              </a:lnSpc>
            </a:pPr>
            <a:r>
              <a:rPr lang="en-AU" sz="1200" dirty="0">
                <a:solidFill>
                  <a:schemeClr val="bg2"/>
                </a:solidFill>
              </a:rPr>
              <a:t>Training Accuracy: 100%</a:t>
            </a:r>
          </a:p>
        </p:txBody>
      </p:sp>
      <p:sp>
        <p:nvSpPr>
          <p:cNvPr id="12" name="TextBox 11">
            <a:extLst>
              <a:ext uri="{FF2B5EF4-FFF2-40B4-BE49-F238E27FC236}">
                <a16:creationId xmlns:a16="http://schemas.microsoft.com/office/drawing/2014/main" id="{1982F341-60EC-BB74-98A7-9863ADAF606F}"/>
              </a:ext>
            </a:extLst>
          </p:cNvPr>
          <p:cNvSpPr txBox="1"/>
          <p:nvPr/>
        </p:nvSpPr>
        <p:spPr>
          <a:xfrm>
            <a:off x="2043147" y="4169751"/>
            <a:ext cx="2627046" cy="335156"/>
          </a:xfrm>
          <a:prstGeom prst="rect">
            <a:avLst/>
          </a:prstGeom>
          <a:noFill/>
        </p:spPr>
        <p:txBody>
          <a:bodyPr wrap="square" rtlCol="0">
            <a:spAutoFit/>
          </a:bodyPr>
          <a:lstStyle/>
          <a:p>
            <a:pPr>
              <a:lnSpc>
                <a:spcPct val="150000"/>
              </a:lnSpc>
            </a:pPr>
            <a:r>
              <a:rPr lang="en-AU" sz="1200" dirty="0">
                <a:solidFill>
                  <a:schemeClr val="bg2"/>
                </a:solidFill>
              </a:rPr>
              <a:t>Testing Accuracy: 87.14%</a:t>
            </a:r>
          </a:p>
        </p:txBody>
      </p:sp>
      <p:sp>
        <p:nvSpPr>
          <p:cNvPr id="13" name="TextBox 12">
            <a:extLst>
              <a:ext uri="{FF2B5EF4-FFF2-40B4-BE49-F238E27FC236}">
                <a16:creationId xmlns:a16="http://schemas.microsoft.com/office/drawing/2014/main" id="{A51551DD-688D-3D5D-9297-4DC5CCBCF708}"/>
              </a:ext>
            </a:extLst>
          </p:cNvPr>
          <p:cNvSpPr txBox="1"/>
          <p:nvPr/>
        </p:nvSpPr>
        <p:spPr>
          <a:xfrm>
            <a:off x="891524" y="4828501"/>
            <a:ext cx="3485464" cy="456535"/>
          </a:xfrm>
          <a:prstGeom prst="rect">
            <a:avLst/>
          </a:prstGeom>
          <a:noFill/>
        </p:spPr>
        <p:txBody>
          <a:bodyPr wrap="square" rtlCol="0">
            <a:spAutoFit/>
          </a:bodyPr>
          <a:lstStyle/>
          <a:p>
            <a:pPr>
              <a:lnSpc>
                <a:spcPct val="150000"/>
              </a:lnSpc>
            </a:pPr>
            <a:r>
              <a:rPr lang="en-AU" sz="1800" b="1" dirty="0">
                <a:solidFill>
                  <a:srgbClr val="93F9A4"/>
                </a:solidFill>
              </a:rPr>
              <a:t>ANN: </a:t>
            </a:r>
            <a:endParaRPr lang="en-AU" sz="1800" dirty="0">
              <a:solidFill>
                <a:schemeClr val="bg2"/>
              </a:solidFill>
            </a:endParaRPr>
          </a:p>
        </p:txBody>
      </p:sp>
      <p:sp>
        <p:nvSpPr>
          <p:cNvPr id="14" name="TextBox 13">
            <a:extLst>
              <a:ext uri="{FF2B5EF4-FFF2-40B4-BE49-F238E27FC236}">
                <a16:creationId xmlns:a16="http://schemas.microsoft.com/office/drawing/2014/main" id="{86D9CA67-B0D2-EF91-FA64-D6C6B61B2097}"/>
              </a:ext>
            </a:extLst>
          </p:cNvPr>
          <p:cNvSpPr txBox="1"/>
          <p:nvPr/>
        </p:nvSpPr>
        <p:spPr>
          <a:xfrm>
            <a:off x="2043147" y="4868992"/>
            <a:ext cx="2627046" cy="335156"/>
          </a:xfrm>
          <a:prstGeom prst="rect">
            <a:avLst/>
          </a:prstGeom>
          <a:noFill/>
        </p:spPr>
        <p:txBody>
          <a:bodyPr wrap="square" rtlCol="0">
            <a:spAutoFit/>
          </a:bodyPr>
          <a:lstStyle/>
          <a:p>
            <a:pPr>
              <a:lnSpc>
                <a:spcPct val="150000"/>
              </a:lnSpc>
            </a:pPr>
            <a:r>
              <a:rPr lang="en-AU" sz="1200" dirty="0">
                <a:solidFill>
                  <a:schemeClr val="bg2"/>
                </a:solidFill>
              </a:rPr>
              <a:t>Training Accuracy: 91.37%</a:t>
            </a:r>
          </a:p>
        </p:txBody>
      </p:sp>
      <p:sp>
        <p:nvSpPr>
          <p:cNvPr id="15" name="TextBox 14">
            <a:extLst>
              <a:ext uri="{FF2B5EF4-FFF2-40B4-BE49-F238E27FC236}">
                <a16:creationId xmlns:a16="http://schemas.microsoft.com/office/drawing/2014/main" id="{9F0AD0BC-CB0C-4309-1B29-82EDCD8E9874}"/>
              </a:ext>
            </a:extLst>
          </p:cNvPr>
          <p:cNvSpPr txBox="1"/>
          <p:nvPr/>
        </p:nvSpPr>
        <p:spPr>
          <a:xfrm>
            <a:off x="2043147" y="5320491"/>
            <a:ext cx="2627046" cy="335156"/>
          </a:xfrm>
          <a:prstGeom prst="rect">
            <a:avLst/>
          </a:prstGeom>
          <a:noFill/>
        </p:spPr>
        <p:txBody>
          <a:bodyPr wrap="square" rtlCol="0">
            <a:spAutoFit/>
          </a:bodyPr>
          <a:lstStyle/>
          <a:p>
            <a:pPr>
              <a:lnSpc>
                <a:spcPct val="150000"/>
              </a:lnSpc>
            </a:pPr>
            <a:r>
              <a:rPr lang="en-AU" sz="1200" dirty="0">
                <a:solidFill>
                  <a:schemeClr val="bg2"/>
                </a:solidFill>
              </a:rPr>
              <a:t>Testing Accuracy: 91.04%</a:t>
            </a:r>
          </a:p>
        </p:txBody>
      </p:sp>
      <p:sp>
        <p:nvSpPr>
          <p:cNvPr id="17" name="TextBox 16">
            <a:extLst>
              <a:ext uri="{FF2B5EF4-FFF2-40B4-BE49-F238E27FC236}">
                <a16:creationId xmlns:a16="http://schemas.microsoft.com/office/drawing/2014/main" id="{DD0221B6-A3B0-4114-44F0-F627275CF137}"/>
              </a:ext>
            </a:extLst>
          </p:cNvPr>
          <p:cNvSpPr txBox="1"/>
          <p:nvPr/>
        </p:nvSpPr>
        <p:spPr>
          <a:xfrm>
            <a:off x="2232225" y="1974428"/>
            <a:ext cx="1730326" cy="307777"/>
          </a:xfrm>
          <a:prstGeom prst="rect">
            <a:avLst/>
          </a:prstGeom>
          <a:noFill/>
        </p:spPr>
        <p:txBody>
          <a:bodyPr wrap="square" rtlCol="0">
            <a:spAutoFit/>
          </a:bodyPr>
          <a:lstStyle/>
          <a:p>
            <a:pPr algn="ctr"/>
            <a:r>
              <a:rPr lang="en-AU" dirty="0">
                <a:solidFill>
                  <a:schemeClr val="bg2"/>
                </a:solidFill>
              </a:rPr>
              <a:t>Scaled Data</a:t>
            </a:r>
          </a:p>
        </p:txBody>
      </p:sp>
      <p:sp>
        <p:nvSpPr>
          <p:cNvPr id="18" name="TextBox 17">
            <a:extLst>
              <a:ext uri="{FF2B5EF4-FFF2-40B4-BE49-F238E27FC236}">
                <a16:creationId xmlns:a16="http://schemas.microsoft.com/office/drawing/2014/main" id="{74E22BA2-9085-02C7-074B-CF7D02CDF0E7}"/>
              </a:ext>
            </a:extLst>
          </p:cNvPr>
          <p:cNvSpPr txBox="1"/>
          <p:nvPr/>
        </p:nvSpPr>
        <p:spPr>
          <a:xfrm>
            <a:off x="4209924" y="2524719"/>
            <a:ext cx="2092401" cy="335156"/>
          </a:xfrm>
          <a:prstGeom prst="rect">
            <a:avLst/>
          </a:prstGeom>
          <a:noFill/>
        </p:spPr>
        <p:txBody>
          <a:bodyPr wrap="square" rtlCol="0">
            <a:spAutoFit/>
          </a:bodyPr>
          <a:lstStyle/>
          <a:p>
            <a:pPr>
              <a:lnSpc>
                <a:spcPct val="150000"/>
              </a:lnSpc>
            </a:pPr>
            <a:r>
              <a:rPr lang="en-AU" sz="1200" dirty="0">
                <a:solidFill>
                  <a:srgbClr val="FFFF00"/>
                </a:solidFill>
              </a:rPr>
              <a:t>Training Accuracy: 94.02%</a:t>
            </a:r>
          </a:p>
        </p:txBody>
      </p:sp>
      <p:sp>
        <p:nvSpPr>
          <p:cNvPr id="19" name="TextBox 18">
            <a:extLst>
              <a:ext uri="{FF2B5EF4-FFF2-40B4-BE49-F238E27FC236}">
                <a16:creationId xmlns:a16="http://schemas.microsoft.com/office/drawing/2014/main" id="{94F2504F-DDC4-1991-74E8-6971C03605D5}"/>
              </a:ext>
            </a:extLst>
          </p:cNvPr>
          <p:cNvSpPr txBox="1"/>
          <p:nvPr/>
        </p:nvSpPr>
        <p:spPr>
          <a:xfrm>
            <a:off x="4209924" y="2976218"/>
            <a:ext cx="2233079" cy="335156"/>
          </a:xfrm>
          <a:prstGeom prst="rect">
            <a:avLst/>
          </a:prstGeom>
          <a:noFill/>
        </p:spPr>
        <p:txBody>
          <a:bodyPr wrap="square" rtlCol="0">
            <a:spAutoFit/>
          </a:bodyPr>
          <a:lstStyle/>
          <a:p>
            <a:pPr>
              <a:lnSpc>
                <a:spcPct val="150000"/>
              </a:lnSpc>
            </a:pPr>
            <a:r>
              <a:rPr lang="en-AU" sz="1200" dirty="0">
                <a:solidFill>
                  <a:srgbClr val="FFFF00"/>
                </a:solidFill>
              </a:rPr>
              <a:t>Testing Accuracy: 88.45%</a:t>
            </a:r>
          </a:p>
        </p:txBody>
      </p:sp>
      <p:sp>
        <p:nvSpPr>
          <p:cNvPr id="20" name="TextBox 19">
            <a:extLst>
              <a:ext uri="{FF2B5EF4-FFF2-40B4-BE49-F238E27FC236}">
                <a16:creationId xmlns:a16="http://schemas.microsoft.com/office/drawing/2014/main" id="{14C6296A-866E-279F-09E6-AA4BB55A2A67}"/>
              </a:ext>
            </a:extLst>
          </p:cNvPr>
          <p:cNvSpPr txBox="1"/>
          <p:nvPr/>
        </p:nvSpPr>
        <p:spPr>
          <a:xfrm>
            <a:off x="4209924" y="3718252"/>
            <a:ext cx="2233079" cy="335156"/>
          </a:xfrm>
          <a:prstGeom prst="rect">
            <a:avLst/>
          </a:prstGeom>
          <a:noFill/>
        </p:spPr>
        <p:txBody>
          <a:bodyPr wrap="square" rtlCol="0">
            <a:spAutoFit/>
          </a:bodyPr>
          <a:lstStyle/>
          <a:p>
            <a:pPr>
              <a:lnSpc>
                <a:spcPct val="150000"/>
              </a:lnSpc>
            </a:pPr>
            <a:r>
              <a:rPr lang="en-AU" sz="1200" dirty="0">
                <a:solidFill>
                  <a:srgbClr val="FFFF00"/>
                </a:solidFill>
              </a:rPr>
              <a:t>Training Accuracy: 100%</a:t>
            </a:r>
          </a:p>
        </p:txBody>
      </p:sp>
      <p:sp>
        <p:nvSpPr>
          <p:cNvPr id="21" name="TextBox 20">
            <a:extLst>
              <a:ext uri="{FF2B5EF4-FFF2-40B4-BE49-F238E27FC236}">
                <a16:creationId xmlns:a16="http://schemas.microsoft.com/office/drawing/2014/main" id="{36569A19-A3AF-1CBE-6276-B4CDA7AC70C5}"/>
              </a:ext>
            </a:extLst>
          </p:cNvPr>
          <p:cNvSpPr txBox="1"/>
          <p:nvPr/>
        </p:nvSpPr>
        <p:spPr>
          <a:xfrm>
            <a:off x="4209924" y="4169751"/>
            <a:ext cx="2233079" cy="335156"/>
          </a:xfrm>
          <a:prstGeom prst="rect">
            <a:avLst/>
          </a:prstGeom>
          <a:noFill/>
        </p:spPr>
        <p:txBody>
          <a:bodyPr wrap="square" rtlCol="0">
            <a:spAutoFit/>
          </a:bodyPr>
          <a:lstStyle/>
          <a:p>
            <a:pPr>
              <a:lnSpc>
                <a:spcPct val="150000"/>
              </a:lnSpc>
            </a:pPr>
            <a:r>
              <a:rPr lang="en-AU" sz="1200" dirty="0">
                <a:solidFill>
                  <a:srgbClr val="FFFF00"/>
                </a:solidFill>
              </a:rPr>
              <a:t>Testing Accuracy: 87.23%</a:t>
            </a:r>
          </a:p>
        </p:txBody>
      </p:sp>
      <p:sp>
        <p:nvSpPr>
          <p:cNvPr id="22" name="TextBox 21">
            <a:extLst>
              <a:ext uri="{FF2B5EF4-FFF2-40B4-BE49-F238E27FC236}">
                <a16:creationId xmlns:a16="http://schemas.microsoft.com/office/drawing/2014/main" id="{351873E4-6418-2222-6FE9-63446ABE2545}"/>
              </a:ext>
            </a:extLst>
          </p:cNvPr>
          <p:cNvSpPr txBox="1"/>
          <p:nvPr/>
        </p:nvSpPr>
        <p:spPr>
          <a:xfrm>
            <a:off x="4209924" y="4868992"/>
            <a:ext cx="2233079" cy="335156"/>
          </a:xfrm>
          <a:prstGeom prst="rect">
            <a:avLst/>
          </a:prstGeom>
          <a:noFill/>
        </p:spPr>
        <p:txBody>
          <a:bodyPr wrap="square" rtlCol="0">
            <a:spAutoFit/>
          </a:bodyPr>
          <a:lstStyle/>
          <a:p>
            <a:pPr>
              <a:lnSpc>
                <a:spcPct val="150000"/>
              </a:lnSpc>
            </a:pPr>
            <a:r>
              <a:rPr lang="en-AU" sz="1200" dirty="0">
                <a:solidFill>
                  <a:srgbClr val="FFFF00"/>
                </a:solidFill>
              </a:rPr>
              <a:t>Training Accuracy: 91.32%</a:t>
            </a:r>
          </a:p>
        </p:txBody>
      </p:sp>
      <p:sp>
        <p:nvSpPr>
          <p:cNvPr id="23" name="TextBox 22">
            <a:extLst>
              <a:ext uri="{FF2B5EF4-FFF2-40B4-BE49-F238E27FC236}">
                <a16:creationId xmlns:a16="http://schemas.microsoft.com/office/drawing/2014/main" id="{C54D58C5-4AE1-C0EE-B1A2-FFDFC84829B4}"/>
              </a:ext>
            </a:extLst>
          </p:cNvPr>
          <p:cNvSpPr txBox="1"/>
          <p:nvPr/>
        </p:nvSpPr>
        <p:spPr>
          <a:xfrm>
            <a:off x="4209924" y="5320491"/>
            <a:ext cx="2233079" cy="335156"/>
          </a:xfrm>
          <a:prstGeom prst="rect">
            <a:avLst/>
          </a:prstGeom>
          <a:noFill/>
        </p:spPr>
        <p:txBody>
          <a:bodyPr wrap="square" rtlCol="0">
            <a:spAutoFit/>
          </a:bodyPr>
          <a:lstStyle/>
          <a:p>
            <a:pPr>
              <a:lnSpc>
                <a:spcPct val="150000"/>
              </a:lnSpc>
            </a:pPr>
            <a:r>
              <a:rPr lang="en-AU" sz="1200" dirty="0">
                <a:solidFill>
                  <a:srgbClr val="FFFF00"/>
                </a:solidFill>
              </a:rPr>
              <a:t>Testing Accuracy: 91.04%</a:t>
            </a:r>
          </a:p>
        </p:txBody>
      </p:sp>
      <p:sp>
        <p:nvSpPr>
          <p:cNvPr id="24" name="TextBox 23">
            <a:extLst>
              <a:ext uri="{FF2B5EF4-FFF2-40B4-BE49-F238E27FC236}">
                <a16:creationId xmlns:a16="http://schemas.microsoft.com/office/drawing/2014/main" id="{4C56F4DC-863D-F50C-876B-51939F13C0CE}"/>
              </a:ext>
            </a:extLst>
          </p:cNvPr>
          <p:cNvSpPr txBox="1"/>
          <p:nvPr/>
        </p:nvSpPr>
        <p:spPr>
          <a:xfrm>
            <a:off x="4299522" y="1973012"/>
            <a:ext cx="1730326" cy="307777"/>
          </a:xfrm>
          <a:prstGeom prst="rect">
            <a:avLst/>
          </a:prstGeom>
          <a:noFill/>
        </p:spPr>
        <p:txBody>
          <a:bodyPr wrap="square" rtlCol="0">
            <a:spAutoFit/>
          </a:bodyPr>
          <a:lstStyle/>
          <a:p>
            <a:pPr algn="ctr"/>
            <a:r>
              <a:rPr lang="en-AU" dirty="0">
                <a:solidFill>
                  <a:srgbClr val="FFFF00"/>
                </a:solidFill>
              </a:rPr>
              <a:t>Unscaled Data</a:t>
            </a:r>
          </a:p>
        </p:txBody>
      </p:sp>
    </p:spTree>
    <p:extLst>
      <p:ext uri="{BB962C8B-B14F-4D97-AF65-F5344CB8AC3E}">
        <p14:creationId xmlns:p14="http://schemas.microsoft.com/office/powerpoint/2010/main" val="3182245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Effect transition="in" filter="fade">
                                      <p:cBhvr>
                                        <p:cTn id="53" dur="500"/>
                                        <p:tgtEl>
                                          <p:spTgt spid="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
                                            <p:txEl>
                                              <p:pRg st="2" end="2"/>
                                            </p:txEl>
                                          </p:spTgt>
                                        </p:tgtEl>
                                        <p:attrNameLst>
                                          <p:attrName>style.visibility</p:attrName>
                                        </p:attrNameLst>
                                      </p:cBhvr>
                                      <p:to>
                                        <p:strVal val="visible"/>
                                      </p:to>
                                    </p:set>
                                    <p:animEffect transition="in" filter="fade">
                                      <p:cBhvr>
                                        <p:cTn id="58" dur="500"/>
                                        <p:tgtEl>
                                          <p:spTgt spid="7">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xEl>
                                              <p:pRg st="4" end="4"/>
                                            </p:txEl>
                                          </p:spTgt>
                                        </p:tgtEl>
                                        <p:attrNameLst>
                                          <p:attrName>style.visibility</p:attrName>
                                        </p:attrNameLst>
                                      </p:cBhvr>
                                      <p:to>
                                        <p:strVal val="visible"/>
                                      </p:to>
                                    </p:set>
                                    <p:animEffect transition="in" filter="fade">
                                      <p:cBhvr>
                                        <p:cTn id="6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4" grpId="0"/>
      <p:bldP spid="15" grpId="0"/>
      <p:bldP spid="17" grpId="0"/>
      <p:bldP spid="18" grpId="0"/>
      <p:bldP spid="19" grpId="0"/>
      <p:bldP spid="20" grpId="0"/>
      <p:bldP spid="21" grpId="0"/>
      <p:bldP spid="22" grpId="0"/>
      <p:bldP spid="23" grpId="0"/>
      <p:bldP spid="24" grpId="0"/>
    </p:bldLst>
  </p:timing>
</p:sld>
</file>

<file path=ppt/theme/theme1.xml><?xml version="1.0" encoding="utf-8"?>
<a:theme xmlns:a="http://schemas.openxmlformats.org/drawingml/2006/main" name="SlidesMania · Modern Dark ">
  <a:themeElements>
    <a:clrScheme name="Simple Light">
      <a:dk1>
        <a:srgbClr val="000000"/>
      </a:dk1>
      <a:lt1>
        <a:srgbClr val="E392FA"/>
      </a:lt1>
      <a:dk2>
        <a:srgbClr val="FFFFFF"/>
      </a:dk2>
      <a:lt2>
        <a:srgbClr val="EEEEEE"/>
      </a:lt2>
      <a:accent1>
        <a:srgbClr val="E392FA"/>
      </a:accent1>
      <a:accent2>
        <a:srgbClr val="93A9F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5037</TotalTime>
  <Words>1433</Words>
  <Application>Microsoft Office PowerPoint</Application>
  <PresentationFormat>Widescreen</PresentationFormat>
  <Paragraphs>174</Paragraphs>
  <Slides>13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Aldrich</vt:lpstr>
      <vt:lpstr>Arial</vt:lpstr>
      <vt:lpstr>Calibri</vt:lpstr>
      <vt:lpstr>DM Sans</vt:lpstr>
      <vt:lpstr>Abril Fatface</vt:lpstr>
      <vt:lpstr>Wingdings</vt:lpstr>
      <vt:lpstr>Barlow Condensed</vt:lpstr>
      <vt:lpstr>SlidesMania · Modern Dark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Kyle Stanford</dc:creator>
  <cp:lastModifiedBy>Kyle Stanford</cp:lastModifiedBy>
  <cp:revision>4</cp:revision>
  <dcterms:modified xsi:type="dcterms:W3CDTF">2024-09-09T04:04:31Z</dcterms:modified>
</cp:coreProperties>
</file>